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6" r:id="rId3"/>
    <p:sldId id="267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57" r:id="rId13"/>
    <p:sldId id="269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0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D8D4E-093E-4BD3-B98B-DAE9E00CAB73}" type="datetimeFigureOut">
              <a:rPr lang="id-ID" smtClean="0"/>
              <a:pPr/>
              <a:t>19/09/2014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21FDD-FB96-4474-A456-1A87255CA67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B8F3E-0B6D-4C09-835F-9EEC5D21400B}" type="datetimeFigureOut">
              <a:rPr lang="id-ID" smtClean="0"/>
              <a:pPr/>
              <a:t>19/09/2014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DD366-1131-4D22-B264-4E8BDE01E1A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BISNIS INTERNASIONAL/SN642033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0D7D8-2B6A-4B65-878D-6A3A7DA03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BISNIS INTERNASIONAL/SN642033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F006-8CF7-412B-9AF0-D9ACF8C19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BCAA5-10B7-47F4-A875-414E0C1BC79D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3074" name="Picture 2" descr="https://encrypted-tbn2.gstatic.com/images?q=tbn:ANd9GcQRpqWbDCVkOrHALfZ19H2dOnh9ounvKJZDOHOnAfZT6vZzPRW4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905000" cy="7810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7.wav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8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/>
              <a:t>10-</a:t>
            </a:r>
            <a:fld id="{2CA57D04-3817-4537-9293-26B3AC3A6682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1643050"/>
            <a:ext cx="7315200" cy="3714776"/>
          </a:xfrm>
        </p:spPr>
        <p:txBody>
          <a:bodyPr/>
          <a:lstStyle/>
          <a:p>
            <a:pPr eaLnBrk="1" hangingPunct="1"/>
            <a:r>
              <a:rPr lang="en-US" sz="3600" b="1" dirty="0" err="1" smtClean="0">
                <a:solidFill>
                  <a:srgbClr val="00B0F0"/>
                </a:solidFill>
              </a:rPr>
              <a:t>Bab</a:t>
            </a:r>
            <a:r>
              <a:rPr lang="en-US" sz="3600" b="1" dirty="0" smtClean="0">
                <a:solidFill>
                  <a:srgbClr val="00B0F0"/>
                </a:solidFill>
              </a:rPr>
              <a:t>: </a:t>
            </a:r>
            <a:r>
              <a:rPr lang="id-ID" sz="3600" b="1" dirty="0" smtClean="0">
                <a:solidFill>
                  <a:srgbClr val="00B0F0"/>
                </a:solidFill>
              </a:rPr>
              <a:t>7</a:t>
            </a:r>
            <a:r>
              <a:rPr lang="en-US" sz="3600" b="1" dirty="0" smtClean="0">
                <a:solidFill>
                  <a:srgbClr val="00B0F0"/>
                </a:solidFill>
              </a:rPr>
              <a:t/>
            </a:r>
            <a:br>
              <a:rPr lang="en-US" sz="3600" b="1" dirty="0" smtClean="0">
                <a:solidFill>
                  <a:srgbClr val="00B0F0"/>
                </a:solidFill>
              </a:rPr>
            </a:br>
            <a:r>
              <a:rPr lang="en-US" sz="3600" b="1" dirty="0" err="1" smtClean="0">
                <a:solidFill>
                  <a:srgbClr val="00B0F0"/>
                </a:solidFill>
              </a:rPr>
              <a:t>Kerjasama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Internasional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Diantara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Bangsa</a:t>
            </a:r>
            <a:r>
              <a:rPr lang="en-US" sz="3600" b="1" dirty="0" smtClean="0">
                <a:solidFill>
                  <a:srgbClr val="00B0F0"/>
                </a:solidFill>
              </a:rPr>
              <a:t>-</a:t>
            </a:r>
            <a:r>
              <a:rPr lang="id-ID" sz="3600" b="1" dirty="0" smtClean="0">
                <a:solidFill>
                  <a:srgbClr val="00B0F0"/>
                </a:solidFill>
              </a:rPr>
              <a:t>B</a:t>
            </a:r>
            <a:r>
              <a:rPr lang="en-US" sz="3600" b="1" dirty="0" err="1" smtClean="0">
                <a:solidFill>
                  <a:srgbClr val="00B0F0"/>
                </a:solidFill>
              </a:rPr>
              <a:t>angsa</a:t>
            </a:r>
            <a:endParaRPr lang="en-US" sz="3600" b="1" dirty="0" smtClean="0">
              <a:solidFill>
                <a:srgbClr val="00B0F0"/>
              </a:solidFill>
            </a:endParaRPr>
          </a:p>
        </p:txBody>
      </p:sp>
      <p:pic>
        <p:nvPicPr>
          <p:cNvPr id="4" name="7.1">
            <a:hlinkClick r:id="" action="ppaction://media"/>
          </p:cNvPr>
          <p:cNvPicPr>
            <a:picLocks noRot="1" noChangeAspect="1"/>
          </p:cNvPicPr>
          <p:nvPr>
            <a:wavAudioFile r:embed="rId1" name="7.1"/>
          </p:nvPr>
        </p:nvPicPr>
        <p:blipFill>
          <a:blip r:embed="rId3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BISNIS INTERNASIONAL/SN642033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id-ID" b="1" smtClean="0">
                <a:solidFill>
                  <a:srgbClr val="00B0F0"/>
                </a:solidFill>
              </a:rPr>
              <a:t>Tahapan</a:t>
            </a:r>
            <a:r>
              <a:rPr lang="en-US" b="1" smtClean="0">
                <a:solidFill>
                  <a:srgbClr val="00B0F0"/>
                </a:solidFill>
              </a:rPr>
              <a:t> Integrasi Ekonomi</a:t>
            </a:r>
            <a:endParaRPr lang="en-US" smtClean="0"/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238" y="1373188"/>
            <a:ext cx="8389937" cy="51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7.7">
            <a:hlinkClick r:id="" action="ppaction://media"/>
          </p:cNvPr>
          <p:cNvPicPr>
            <a:picLocks noRot="1" noChangeAspect="1"/>
          </p:cNvPicPr>
          <p:nvPr>
            <a:wavAudioFile r:embed="rId1" name="7.7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8F006-8CF7-412B-9AF0-D9ACF8C19CA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BISNIS INTERNASIONAL/SN642033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B0F0"/>
                </a:solidFill>
              </a:rPr>
              <a:t>Regional Perdagangan Blok Lain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z="2800" smtClean="0">
                <a:latin typeface="Tahoma" pitchFamily="34" charset="0"/>
                <a:cs typeface="Tahoma" pitchFamily="34" charset="0"/>
              </a:rPr>
              <a:t>Uni Eropa (EU) </a:t>
            </a:r>
            <a:endParaRPr lang="en-US" sz="280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z="2800" smtClean="0">
                <a:latin typeface="Tahoma" pitchFamily="34" charset="0"/>
                <a:cs typeface="Tahoma" pitchFamily="34" charset="0"/>
              </a:rPr>
              <a:t>The North American Free Trade Agreement (NAFTA)</a:t>
            </a:r>
          </a:p>
          <a:p>
            <a:pPr eaLnBrk="1" hangingPunct="1"/>
            <a:r>
              <a:rPr lang="en-US" sz="2800" smtClean="0">
                <a:latin typeface="Tahoma" pitchFamily="34" charset="0"/>
                <a:cs typeface="Tahoma" pitchFamily="34" charset="0"/>
              </a:rPr>
              <a:t>Association of Southeast Asian Nations (ASEAN)</a:t>
            </a:r>
            <a:endParaRPr lang="id-ID" sz="280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id-ID" sz="2800" smtClean="0">
                <a:latin typeface="Tahoma" pitchFamily="34" charset="0"/>
                <a:cs typeface="Tahoma" pitchFamily="34" charset="0"/>
              </a:rPr>
              <a:t>AFTA (ASEAN Free Trade Area)</a:t>
            </a:r>
          </a:p>
          <a:p>
            <a:pPr eaLnBrk="1" hangingPunct="1"/>
            <a:r>
              <a:rPr lang="id-ID" sz="2800" smtClean="0">
                <a:latin typeface="Tahoma" pitchFamily="34" charset="0"/>
                <a:cs typeface="Tahoma" pitchFamily="34" charset="0"/>
              </a:rPr>
              <a:t>CAFTA (China-ASEAN Free Trade Area)</a:t>
            </a:r>
          </a:p>
          <a:p>
            <a:pPr eaLnBrk="1" hangingPunct="1"/>
            <a:endParaRPr lang="en-US" sz="280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sz="280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7.8">
            <a:hlinkClick r:id="" action="ppaction://media"/>
          </p:cNvPr>
          <p:cNvPicPr>
            <a:picLocks noRot="1" noChangeAspect="1"/>
          </p:cNvPicPr>
          <p:nvPr>
            <a:wavAudioFile r:embed="rId1" name="7.8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8F006-8CF7-412B-9AF0-D9ACF8C19CA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BISNIS INTERNASIONAL/SN642033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1500158" y="118585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PRE TEST</a:t>
            </a:r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164305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Jawablah Pertanyaan di Bawah Ini !!!</a:t>
            </a:r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509558" y="217645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Wingdings" pitchFamily="2" charset="2"/>
              <a:buChar char="q"/>
            </a:pPr>
            <a:r>
              <a:rPr lang="id-ID" dirty="0" smtClean="0"/>
              <a:t>Tumbuhnya integrasi ekonomi suatu kawasan didorong oleh :</a:t>
            </a:r>
            <a:endParaRPr lang="id-ID" dirty="0" smtClean="0"/>
          </a:p>
          <a:p>
            <a:pPr marL="623888" indent="-260350">
              <a:buFont typeface="+mj-lt"/>
              <a:buAutoNum type="alphaLcParenR"/>
            </a:pPr>
            <a:r>
              <a:rPr lang="id-ID" dirty="0" smtClean="0"/>
              <a:t>Potensi ekonomi dimaksimalkan sehingga mempunyai daya saing lebih baik</a:t>
            </a:r>
            <a:endParaRPr lang="id-ID" dirty="0" smtClean="0"/>
          </a:p>
          <a:p>
            <a:pPr marL="623888" indent="-260350">
              <a:buFont typeface="+mj-lt"/>
              <a:buAutoNum type="alphaLcParenR"/>
            </a:pPr>
            <a:r>
              <a:rPr lang="id-ID" dirty="0" smtClean="0"/>
              <a:t>Potensi politik terutama bagi negara kecil tapi kaya</a:t>
            </a:r>
            <a:endParaRPr lang="id-ID" dirty="0" smtClean="0"/>
          </a:p>
          <a:p>
            <a:pPr marL="623888" indent="-260350">
              <a:buFont typeface="+mj-lt"/>
              <a:buAutoNum type="alphaLcParenR"/>
            </a:pPr>
            <a:r>
              <a:rPr lang="id-ID" dirty="0" smtClean="0"/>
              <a:t>Resolusi konflik</a:t>
            </a:r>
            <a:endParaRPr lang="id-ID" dirty="0" smtClean="0"/>
          </a:p>
          <a:p>
            <a:pPr marL="623888" indent="-260350">
              <a:buFont typeface="+mj-lt"/>
              <a:buAutoNum type="alphaLcParenR"/>
            </a:pPr>
            <a:r>
              <a:rPr lang="id-ID" dirty="0" smtClean="0"/>
              <a:t>Kesamaan bahasa</a:t>
            </a:r>
            <a:endParaRPr lang="id-ID" dirty="0" smtClean="0"/>
          </a:p>
          <a:p>
            <a:pPr marL="363538" indent="-363538">
              <a:buFont typeface="Wingdings" pitchFamily="2" charset="2"/>
              <a:buChar char="q"/>
            </a:pPr>
            <a:r>
              <a:rPr lang="id-ID" dirty="0" smtClean="0"/>
              <a:t>Yang bukan merupakan prakondisi integrasi yaitu:</a:t>
            </a:r>
            <a:endParaRPr lang="id-ID" dirty="0" smtClean="0"/>
          </a:p>
          <a:p>
            <a:pPr marL="623888" indent="-260350">
              <a:buFont typeface="+mj-lt"/>
              <a:buAutoNum type="alphaLcParenR"/>
            </a:pPr>
            <a:r>
              <a:rPr lang="id-ID" dirty="0" smtClean="0"/>
              <a:t>Pengaruh internal</a:t>
            </a:r>
            <a:endParaRPr lang="id-ID" dirty="0" smtClean="0"/>
          </a:p>
          <a:p>
            <a:pPr marL="623888" indent="-260350">
              <a:buFont typeface="+mj-lt"/>
              <a:buAutoNum type="alphaLcParenR"/>
            </a:pPr>
            <a:r>
              <a:rPr lang="id-ID" dirty="0" smtClean="0"/>
              <a:t>asimilasi</a:t>
            </a:r>
            <a:endParaRPr lang="id-ID" dirty="0" smtClean="0"/>
          </a:p>
          <a:p>
            <a:pPr marL="623888" indent="-260350">
              <a:buFont typeface="+mj-lt"/>
              <a:buAutoNum type="alphaLcParenR"/>
            </a:pPr>
            <a:r>
              <a:rPr lang="id-ID" dirty="0" smtClean="0"/>
              <a:t>kesamaan</a:t>
            </a:r>
            <a:endParaRPr lang="id-ID" dirty="0" smtClean="0"/>
          </a:p>
          <a:p>
            <a:pPr marL="623888" indent="-260350">
              <a:buFont typeface="+mj-lt"/>
              <a:buAutoNum type="alphaLcParenR"/>
            </a:pPr>
            <a:r>
              <a:rPr lang="id-ID" dirty="0" smtClean="0"/>
              <a:t>Keuntungan bersama</a:t>
            </a:r>
            <a:endParaRPr lang="id-ID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13</a:t>
            </a:fld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609600" y="838200"/>
            <a:ext cx="777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Wingdings" pitchFamily="2" charset="2"/>
              <a:buChar char="q"/>
            </a:pPr>
            <a:r>
              <a:rPr lang="id-ID" dirty="0" smtClean="0"/>
              <a:t>Dalam sebuah integrasi ekon omi ada yang dinamakan dengan tingkat integrasi ekonomi, kecuali:</a:t>
            </a:r>
            <a:endParaRPr lang="id-ID" dirty="0" smtClean="0"/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Free trade area</a:t>
            </a:r>
            <a:endParaRPr lang="id-ID" dirty="0" smtClean="0"/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Security union</a:t>
            </a:r>
            <a:endParaRPr lang="id-ID" dirty="0" smtClean="0"/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Custom union</a:t>
            </a:r>
            <a:endParaRPr lang="id-ID" dirty="0" smtClean="0"/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Economic union</a:t>
            </a:r>
            <a:endParaRPr lang="id-ID" dirty="0" smtClean="0"/>
          </a:p>
          <a:p>
            <a:pPr marL="711200" indent="-347663"/>
            <a:endParaRPr lang="id-ID" dirty="0" smtClean="0"/>
          </a:p>
          <a:p>
            <a:pPr marL="363538" indent="-363538">
              <a:buFont typeface="Wingdings" pitchFamily="2" charset="2"/>
              <a:buChar char="q"/>
            </a:pPr>
            <a:r>
              <a:rPr lang="id-ID" dirty="0" smtClean="0"/>
              <a:t>Kebijakan perdagangan dapat dilakukan dengan cara berikut kecuali :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Program Pengembangan Ekonomi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Kebijakan Industri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Analisis Pilihan Publik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Kebijakan Pasar Bebas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BISNIS INTERNASIONAL/SN642033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0D7D8-2B6A-4B65-878D-6A3A7DA0372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2910" y="1214422"/>
            <a:ext cx="814393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Tujuan Intruksional Umum</a:t>
            </a:r>
          </a:p>
          <a:p>
            <a:r>
              <a:rPr lang="id-ID" sz="2000" dirty="0" smtClean="0"/>
              <a:t>Mahasiswa mampu menjelaskan dan menganalisis implementasi Bisnis Internasional.</a:t>
            </a:r>
          </a:p>
          <a:p>
            <a:endParaRPr lang="id-ID" sz="2000" b="1" dirty="0" smtClean="0"/>
          </a:p>
          <a:p>
            <a:r>
              <a:rPr lang="id-ID" sz="2000" dirty="0" smtClean="0"/>
              <a:t>Tujuan Intruksional Khusus</a:t>
            </a:r>
          </a:p>
          <a:p>
            <a:r>
              <a:rPr lang="id-ID" sz="2000" dirty="0" smtClean="0"/>
              <a:t>Setelah mempelajari bab ini, Anda diharapkan mampu :</a:t>
            </a:r>
          </a:p>
          <a:p>
            <a:pPr marL="274638" indent="-274638">
              <a:buFont typeface="+mj-lt"/>
              <a:buAutoNum type="arabicPeriod"/>
            </a:pPr>
            <a:r>
              <a:rPr lang="id-ID" sz="2000" dirty="0" smtClean="0"/>
              <a:t>Menjelaskan GATT</a:t>
            </a:r>
          </a:p>
          <a:p>
            <a:pPr marL="274638" indent="-274638">
              <a:buFont typeface="+mj-lt"/>
              <a:buAutoNum type="arabicPeriod"/>
            </a:pPr>
            <a:r>
              <a:rPr lang="id-ID" sz="2000" dirty="0" smtClean="0"/>
              <a:t>Mejelaskan mengenai integrasi ekonomi regional</a:t>
            </a:r>
          </a:p>
          <a:p>
            <a:pPr marL="274638" indent="-274638">
              <a:buFont typeface="+mj-lt"/>
              <a:buAutoNum type="arabicPeriod"/>
            </a:pPr>
            <a:r>
              <a:rPr lang="id-ID" sz="2000" dirty="0" smtClean="0"/>
              <a:t>Menjelaskan mengenai uni eropa</a:t>
            </a:r>
          </a:p>
          <a:p>
            <a:pPr marL="274638" indent="-274638">
              <a:buFont typeface="+mj-lt"/>
              <a:buAutoNum type="arabicPeriod"/>
            </a:pPr>
            <a:r>
              <a:rPr lang="id-ID" sz="2000" dirty="0" smtClean="0"/>
              <a:t>Menjelaskan blok perdagangan internasional</a:t>
            </a:r>
            <a:endParaRPr lang="id-ID" sz="2000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3</a:t>
            </a:fld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1500158" y="118585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PRE TEST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164305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Jawablah Pertanyaan di Bawah Ini !!!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509558" y="217645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Wingdings" pitchFamily="2" charset="2"/>
              <a:buChar char="q"/>
            </a:pPr>
            <a:r>
              <a:rPr lang="id-ID" dirty="0" smtClean="0"/>
              <a:t>Tumbuhnya integrasi ekonomi suatu kawasan didorong oleh :</a:t>
            </a:r>
            <a:endParaRPr lang="id-ID" dirty="0" smtClean="0"/>
          </a:p>
          <a:p>
            <a:pPr marL="623888" indent="-260350">
              <a:buFont typeface="+mj-lt"/>
              <a:buAutoNum type="alphaLcParenR"/>
            </a:pPr>
            <a:r>
              <a:rPr lang="id-ID" dirty="0" smtClean="0"/>
              <a:t>Potensi ekonomi dimaksimalkan sehingga mempunyai daya saing lebih baik</a:t>
            </a:r>
            <a:endParaRPr lang="id-ID" dirty="0" smtClean="0"/>
          </a:p>
          <a:p>
            <a:pPr marL="623888" indent="-260350">
              <a:buFont typeface="+mj-lt"/>
              <a:buAutoNum type="alphaLcParenR"/>
            </a:pPr>
            <a:r>
              <a:rPr lang="id-ID" dirty="0" smtClean="0"/>
              <a:t>Potensi politik terutama bagi negara kecil tapi kaya</a:t>
            </a:r>
            <a:endParaRPr lang="id-ID" dirty="0" smtClean="0"/>
          </a:p>
          <a:p>
            <a:pPr marL="623888" indent="-260350">
              <a:buFont typeface="+mj-lt"/>
              <a:buAutoNum type="alphaLcParenR"/>
            </a:pPr>
            <a:r>
              <a:rPr lang="id-ID" dirty="0" smtClean="0"/>
              <a:t>Resolusi konflik</a:t>
            </a:r>
            <a:endParaRPr lang="id-ID" dirty="0" smtClean="0"/>
          </a:p>
          <a:p>
            <a:pPr marL="623888" indent="-260350">
              <a:buFont typeface="+mj-lt"/>
              <a:buAutoNum type="alphaLcParenR"/>
            </a:pPr>
            <a:r>
              <a:rPr lang="id-ID" dirty="0" smtClean="0"/>
              <a:t>Kesamaan bahasa</a:t>
            </a:r>
            <a:endParaRPr lang="id-ID" dirty="0" smtClean="0"/>
          </a:p>
          <a:p>
            <a:pPr marL="363538" indent="-363538">
              <a:buFont typeface="Wingdings" pitchFamily="2" charset="2"/>
              <a:buChar char="q"/>
            </a:pPr>
            <a:r>
              <a:rPr lang="id-ID" dirty="0" smtClean="0"/>
              <a:t>Yang bukan merupakan prakondisi integrasi yaitu:</a:t>
            </a:r>
            <a:endParaRPr lang="id-ID" dirty="0" smtClean="0"/>
          </a:p>
          <a:p>
            <a:pPr marL="623888" indent="-260350">
              <a:buFont typeface="+mj-lt"/>
              <a:buAutoNum type="alphaLcParenR"/>
            </a:pPr>
            <a:r>
              <a:rPr lang="id-ID" dirty="0" smtClean="0"/>
              <a:t>Pengaruh internal</a:t>
            </a:r>
            <a:endParaRPr lang="id-ID" dirty="0" smtClean="0"/>
          </a:p>
          <a:p>
            <a:pPr marL="623888" indent="-260350">
              <a:buFont typeface="+mj-lt"/>
              <a:buAutoNum type="alphaLcParenR"/>
            </a:pPr>
            <a:r>
              <a:rPr lang="id-ID" dirty="0" smtClean="0"/>
              <a:t>asimilasi</a:t>
            </a:r>
            <a:endParaRPr lang="id-ID" dirty="0" smtClean="0"/>
          </a:p>
          <a:p>
            <a:pPr marL="623888" indent="-260350">
              <a:buFont typeface="+mj-lt"/>
              <a:buAutoNum type="alphaLcParenR"/>
            </a:pPr>
            <a:r>
              <a:rPr lang="id-ID" dirty="0" smtClean="0"/>
              <a:t>kesamaan</a:t>
            </a:r>
            <a:endParaRPr lang="id-ID" dirty="0" smtClean="0"/>
          </a:p>
          <a:p>
            <a:pPr marL="623888" indent="-260350">
              <a:buFont typeface="+mj-lt"/>
              <a:buAutoNum type="alphaLcParenR"/>
            </a:pPr>
            <a:r>
              <a:rPr lang="id-ID" dirty="0" smtClean="0"/>
              <a:t>Keuntungan bersama</a:t>
            </a:r>
            <a:endParaRPr lang="id-ID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4</a:t>
            </a:fld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609600" y="838200"/>
            <a:ext cx="777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Wingdings" pitchFamily="2" charset="2"/>
              <a:buChar char="q"/>
            </a:pPr>
            <a:r>
              <a:rPr lang="id-ID" dirty="0" smtClean="0"/>
              <a:t>Dalam sebuah integrasi ekon omi ada yang dinamakan dengan tingkat integrasi ekonomi, kecuali:</a:t>
            </a:r>
            <a:endParaRPr lang="id-ID" dirty="0" smtClean="0"/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Free trade area</a:t>
            </a:r>
            <a:endParaRPr lang="id-ID" dirty="0" smtClean="0"/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Security union</a:t>
            </a:r>
            <a:endParaRPr lang="id-ID" dirty="0" smtClean="0"/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Custom union</a:t>
            </a:r>
            <a:endParaRPr lang="id-ID" dirty="0" smtClean="0"/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Economic union</a:t>
            </a:r>
            <a:endParaRPr lang="id-ID" dirty="0" smtClean="0"/>
          </a:p>
          <a:p>
            <a:pPr marL="711200" indent="-347663"/>
            <a:endParaRPr lang="id-ID" dirty="0" smtClean="0"/>
          </a:p>
          <a:p>
            <a:pPr marL="363538" indent="-363538">
              <a:buFont typeface="Wingdings" pitchFamily="2" charset="2"/>
              <a:buChar char="q"/>
            </a:pPr>
            <a:r>
              <a:rPr lang="id-ID" dirty="0" smtClean="0"/>
              <a:t>Kebijakan perdagangan dapat dilakukan dengan cara berikut kecuali :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Program Pengembangan Ekonomi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Kebijakan Industri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Analisis Pilihan Publik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Kebijakan Pasar Bebas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B0F0"/>
                </a:solidFill>
              </a:rPr>
              <a:t>General Agreements on Tariffs and Trade (GATT)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id-ID" sz="2000" dirty="0">
                <a:latin typeface="+mj-lt"/>
                <a:ea typeface="Tahoma" pitchFamily="34" charset="0"/>
                <a:cs typeface="Tahoma" pitchFamily="34" charset="0"/>
              </a:rPr>
              <a:t>Dikembangkan sebagai bagian dari konferensi Havana, Cuba pada tahun 1947 </a:t>
            </a:r>
            <a:endParaRPr lang="en-US" sz="2000" dirty="0" smtClean="0">
              <a:latin typeface="+mj-lt"/>
              <a:ea typeface="Tahoma" pitchFamily="34" charset="0"/>
              <a:cs typeface="Tahoma" pitchFamily="34" charset="0"/>
            </a:endParaRPr>
          </a:p>
          <a:p>
            <a:pPr algn="just" eaLnBrk="1" hangingPunct="1">
              <a:defRPr/>
            </a:pPr>
            <a:r>
              <a:rPr lang="id-ID" sz="2000" dirty="0">
                <a:latin typeface="+mj-lt"/>
                <a:ea typeface="Tahoma" pitchFamily="34" charset="0"/>
                <a:cs typeface="Tahoma" pitchFamily="34" charset="0"/>
              </a:rPr>
              <a:t>Forum yang disediakan untuk menteri perdagangan untuk membahas hambatan perdagangan internasional </a:t>
            </a:r>
            <a:endParaRPr lang="en-US" sz="2000" dirty="0" smtClean="0">
              <a:latin typeface="+mj-lt"/>
              <a:ea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id-ID" sz="2000" dirty="0" smtClean="0">
                <a:latin typeface="+mj-lt"/>
              </a:rPr>
              <a:t>Tujuannya adalah </a:t>
            </a:r>
            <a:r>
              <a:rPr lang="id-ID" sz="2000" dirty="0">
                <a:latin typeface="+mj-lt"/>
              </a:rPr>
              <a:t>untuk mempromosikan lingkungan perdagangan internasional yang bebas dan kompetitif menguntungkan </a:t>
            </a:r>
            <a:r>
              <a:rPr lang="id-ID" sz="2000" dirty="0" smtClean="0">
                <a:latin typeface="+mj-lt"/>
              </a:rPr>
              <a:t>dan produksi </a:t>
            </a:r>
            <a:r>
              <a:rPr lang="id-ID" sz="2000" dirty="0">
                <a:latin typeface="+mj-lt"/>
              </a:rPr>
              <a:t>yang efisien </a:t>
            </a:r>
            <a:endParaRPr lang="en-GB" sz="2000" dirty="0">
              <a:latin typeface="+mj-lt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id-ID" sz="2000" dirty="0">
                <a:latin typeface="+mj-lt"/>
              </a:rPr>
              <a:t>Dilakukan dengan mensponsori perundingan multilateral untuk mengurangi tarif, kuota, dan hambatan </a:t>
            </a:r>
            <a:r>
              <a:rPr lang="id-ID" sz="2000" dirty="0" smtClean="0">
                <a:latin typeface="+mj-lt"/>
              </a:rPr>
              <a:t>non-tarif lainnya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id-ID" sz="2000" dirty="0">
                <a:ea typeface="Tahoma" pitchFamily="34" charset="0"/>
                <a:cs typeface="Tahoma" pitchFamily="34" charset="0"/>
              </a:rPr>
              <a:t>Untuk membantu bisnis internasional bersaing di pasar dunia tanpa memandang kebangsaan mereka, GATT berusaha untuk memastikan bahwa perdagangan internasional dilakukan secara </a:t>
            </a:r>
            <a:r>
              <a:rPr lang="en-GB" sz="2000" dirty="0" err="1">
                <a:ea typeface="Tahoma" pitchFamily="34" charset="0"/>
                <a:cs typeface="Tahoma" pitchFamily="34" charset="0"/>
              </a:rPr>
              <a:t>tidak</a:t>
            </a:r>
            <a:r>
              <a:rPr lang="en-GB" sz="2000" dirty="0">
                <a:ea typeface="Tahoma" pitchFamily="34" charset="0"/>
                <a:cs typeface="Tahoma" pitchFamily="34" charset="0"/>
              </a:rPr>
              <a:t> </a:t>
            </a:r>
            <a:r>
              <a:rPr lang="id-ID" sz="2000" dirty="0">
                <a:ea typeface="Tahoma" pitchFamily="34" charset="0"/>
                <a:cs typeface="Tahoma" pitchFamily="34" charset="0"/>
              </a:rPr>
              <a:t>diskriminatif. Hal ini dilakukan melalui</a:t>
            </a:r>
            <a:r>
              <a:rPr lang="en-GB" sz="2000" dirty="0">
                <a:ea typeface="Tahoma" pitchFamily="34" charset="0"/>
                <a:cs typeface="Tahoma" pitchFamily="34" charset="0"/>
              </a:rPr>
              <a:t> </a:t>
            </a:r>
            <a:r>
              <a:rPr lang="en-GB" sz="2000" dirty="0" err="1">
                <a:ea typeface="Tahoma" pitchFamily="34" charset="0"/>
                <a:cs typeface="Tahoma" pitchFamily="34" charset="0"/>
              </a:rPr>
              <a:t>prinsip</a:t>
            </a:r>
            <a:r>
              <a:rPr lang="en-GB" sz="2000" dirty="0">
                <a:ea typeface="Tahoma" pitchFamily="34" charset="0"/>
                <a:cs typeface="Tahoma" pitchFamily="34" charset="0"/>
              </a:rPr>
              <a:t> </a:t>
            </a:r>
            <a:r>
              <a:rPr lang="id-ID" sz="2000" dirty="0">
                <a:ea typeface="Tahoma" pitchFamily="34" charset="0"/>
                <a:cs typeface="Tahoma" pitchFamily="34" charset="0"/>
              </a:rPr>
              <a:t>“</a:t>
            </a:r>
            <a:r>
              <a:rPr lang="en-US" sz="2000" i="1" dirty="0">
                <a:ea typeface="Tahoma" pitchFamily="34" charset="0"/>
                <a:cs typeface="Tahoma" pitchFamily="34" charset="0"/>
              </a:rPr>
              <a:t>most favored nation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 </a:t>
            </a:r>
            <a:r>
              <a:rPr lang="id-ID" sz="2000" dirty="0">
                <a:ea typeface="Tahoma" pitchFamily="34" charset="0"/>
                <a:cs typeface="Tahoma" pitchFamily="34" charset="0"/>
              </a:rPr>
              <a:t>“ (MFN)</a:t>
            </a:r>
            <a:r>
              <a:rPr lang="en-GB" sz="2000" dirty="0">
                <a:ea typeface="Tahoma" pitchFamily="34" charset="0"/>
                <a:cs typeface="Tahoma" pitchFamily="34" charset="0"/>
              </a:rPr>
              <a:t>.</a:t>
            </a:r>
            <a:r>
              <a:rPr lang="id-ID" sz="2000" dirty="0">
                <a:ea typeface="Tahoma" pitchFamily="34" charset="0"/>
                <a:cs typeface="Tahoma" pitchFamily="34" charset="0"/>
              </a:rPr>
              <a:t> Itu berarti, setiap perlakuan istimewa yang diberikan kepada satu negara harus diperluas ke semua negara.</a:t>
            </a:r>
            <a:endParaRPr lang="en-GB" sz="2000" dirty="0">
              <a:ea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en-GB" sz="2000" dirty="0">
              <a:latin typeface="+mj-lt"/>
            </a:endParaRP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7.2">
            <a:hlinkClick r:id="" action="ppaction://media"/>
          </p:cNvPr>
          <p:cNvPicPr>
            <a:picLocks noRot="1" noChangeAspect="1"/>
          </p:cNvPicPr>
          <p:nvPr>
            <a:wavAudioFile r:embed="rId1" name="7.2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8F006-8CF7-412B-9AF0-D9ACF8C19CA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BISNIS INTERNASIONAL/SN642033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B0F0"/>
                </a:solidFill>
              </a:rPr>
              <a:t>World Trade Organization (WTO)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id-ID" sz="2000" smtClean="0">
                <a:cs typeface="Tahoma" pitchFamily="34" charset="0"/>
              </a:rPr>
              <a:t>Pada Januari 1995, GATT digantikan oleh </a:t>
            </a:r>
            <a:r>
              <a:rPr lang="en-US" sz="2000" smtClean="0">
                <a:cs typeface="Tahoma" pitchFamily="34" charset="0"/>
              </a:rPr>
              <a:t>World Trade Organization </a:t>
            </a:r>
            <a:r>
              <a:rPr lang="id-ID" sz="2000" smtClean="0">
                <a:cs typeface="Tahoma" pitchFamily="34" charset="0"/>
              </a:rPr>
              <a:t>(WTO), yang mengadopsi misi GATT itu. </a:t>
            </a:r>
            <a:endParaRPr lang="en-US" sz="2000" smtClean="0">
              <a:cs typeface="Tahoma" pitchFamily="34" charset="0"/>
            </a:endParaRPr>
          </a:p>
          <a:p>
            <a:pPr algn="just" eaLnBrk="1" hangingPunct="1"/>
            <a:r>
              <a:rPr lang="en-US" sz="2000" smtClean="0">
                <a:cs typeface="Tahoma" pitchFamily="34" charset="0"/>
              </a:rPr>
              <a:t>Markas besar di Jenewa, Swiss</a:t>
            </a:r>
          </a:p>
          <a:p>
            <a:pPr algn="just" eaLnBrk="1" hangingPunct="1"/>
            <a:r>
              <a:rPr lang="id-ID" sz="2000" smtClean="0">
                <a:cs typeface="Tahoma" pitchFamily="34" charset="0"/>
              </a:rPr>
              <a:t>Pada September 2003,</a:t>
            </a:r>
            <a:r>
              <a:rPr lang="en-GB" sz="2000" smtClean="0">
                <a:cs typeface="Tahoma" pitchFamily="34" charset="0"/>
              </a:rPr>
              <a:t> anggota</a:t>
            </a:r>
            <a:r>
              <a:rPr lang="id-ID" sz="2000" smtClean="0">
                <a:cs typeface="Tahoma" pitchFamily="34" charset="0"/>
              </a:rPr>
              <a:t> WTO</a:t>
            </a:r>
            <a:r>
              <a:rPr lang="en-GB" sz="2000" smtClean="0">
                <a:cs typeface="Tahoma" pitchFamily="34" charset="0"/>
              </a:rPr>
              <a:t> </a:t>
            </a:r>
            <a:r>
              <a:rPr lang="id-ID" sz="2000" smtClean="0">
                <a:cs typeface="Tahoma" pitchFamily="34" charset="0"/>
              </a:rPr>
              <a:t>sebanyak </a:t>
            </a:r>
            <a:r>
              <a:rPr lang="en-GB" sz="2000" smtClean="0">
                <a:cs typeface="Tahoma" pitchFamily="34" charset="0"/>
              </a:rPr>
              <a:t>146</a:t>
            </a:r>
            <a:r>
              <a:rPr lang="id-ID" sz="2000" smtClean="0">
                <a:cs typeface="Tahoma" pitchFamily="34" charset="0"/>
              </a:rPr>
              <a:t> negara termasuk 30 negara pengamat.</a:t>
            </a:r>
            <a:endParaRPr lang="en-US" sz="2000" smtClean="0">
              <a:cs typeface="Tahoma" pitchFamily="34" charset="0"/>
            </a:endParaRPr>
          </a:p>
          <a:p>
            <a:pPr algn="just" eaLnBrk="1" hangingPunct="1"/>
            <a:r>
              <a:rPr lang="id-ID" sz="2000" smtClean="0">
                <a:cs typeface="Tahoma" pitchFamily="34" charset="0"/>
              </a:rPr>
              <a:t>Anggota diwajibkan untuk membuka pasar mereka bagi perdagangan internasional dan mengikuti aturan-aturan WTO.</a:t>
            </a:r>
          </a:p>
          <a:p>
            <a:pPr algn="just" eaLnBrk="1" hangingPunct="1"/>
            <a:r>
              <a:rPr lang="id-ID" sz="2000" smtClean="0">
                <a:cs typeface="Tahoma" pitchFamily="34" charset="0"/>
              </a:rPr>
              <a:t>WTO memiliki tiga tujuan utama: </a:t>
            </a:r>
            <a:endParaRPr lang="en-US" sz="2000" smtClean="0">
              <a:cs typeface="Tahoma" pitchFamily="34" charset="0"/>
            </a:endParaRPr>
          </a:p>
          <a:p>
            <a:pPr algn="just" eaLnBrk="1" hangingPunct="1">
              <a:buFont typeface="Calibri" pitchFamily="34" charset="0"/>
              <a:buAutoNum type="arabicPeriod"/>
            </a:pPr>
            <a:r>
              <a:rPr lang="id-ID" sz="2000" smtClean="0">
                <a:cs typeface="Tahoma" pitchFamily="34" charset="0"/>
              </a:rPr>
              <a:t>Mempromosikan arus perdagangan dengan mendorong negara-negara untuk mengadopsi </a:t>
            </a:r>
            <a:r>
              <a:rPr lang="en-GB" sz="2000" smtClean="0">
                <a:cs typeface="Tahoma" pitchFamily="34" charset="0"/>
              </a:rPr>
              <a:t>tindakan </a:t>
            </a:r>
            <a:r>
              <a:rPr lang="id-ID" sz="2000" smtClean="0">
                <a:cs typeface="Tahoma" pitchFamily="34" charset="0"/>
              </a:rPr>
              <a:t>non-diskriminatif</a:t>
            </a:r>
            <a:endParaRPr lang="en-US" sz="2000" smtClean="0">
              <a:cs typeface="Tahoma" pitchFamily="34" charset="0"/>
            </a:endParaRPr>
          </a:p>
          <a:p>
            <a:pPr algn="just" eaLnBrk="1" hangingPunct="1">
              <a:buFont typeface="Calibri" pitchFamily="34" charset="0"/>
              <a:buAutoNum type="arabicPeriod"/>
            </a:pPr>
            <a:r>
              <a:rPr lang="id-ID" sz="2000" smtClean="0">
                <a:cs typeface="Tahoma" pitchFamily="34" charset="0"/>
              </a:rPr>
              <a:t>Mengurangi hambatan perdagangan melalui negosiasi multilateral</a:t>
            </a:r>
            <a:endParaRPr lang="en-US" sz="2000" smtClean="0">
              <a:cs typeface="Tahoma" pitchFamily="34" charset="0"/>
            </a:endParaRPr>
          </a:p>
          <a:p>
            <a:pPr algn="just" eaLnBrk="1" hangingPunct="1">
              <a:buFont typeface="Calibri" pitchFamily="34" charset="0"/>
              <a:buAutoNum type="arabicPeriod"/>
            </a:pPr>
            <a:r>
              <a:rPr lang="id-ID" sz="2000" smtClean="0">
                <a:cs typeface="Tahoma" pitchFamily="34" charset="0"/>
              </a:rPr>
              <a:t>Menetapkan prosedur yang berimbang untuk menyelesaikan sengketa perdagangan antara anggota.</a:t>
            </a:r>
            <a:endParaRPr lang="en-GB" sz="2000" smtClean="0">
              <a:cs typeface="Tahoma" pitchFamily="34" charset="0"/>
            </a:endParaRPr>
          </a:p>
          <a:p>
            <a:pPr algn="just" eaLnBrk="1" hangingPunct="1"/>
            <a:endParaRPr lang="en-GB" sz="2000" smtClean="0">
              <a:cs typeface="Tahoma" pitchFamily="34" charset="0"/>
            </a:endParaRPr>
          </a:p>
          <a:p>
            <a:pPr algn="just" eaLnBrk="1" hangingPunct="1">
              <a:buFont typeface="Arial" charset="0"/>
              <a:buNone/>
            </a:pPr>
            <a:endParaRPr lang="en-US" sz="2000" smtClean="0">
              <a:cs typeface="Tahoma" pitchFamily="34" charset="0"/>
            </a:endParaRPr>
          </a:p>
        </p:txBody>
      </p:sp>
      <p:pic>
        <p:nvPicPr>
          <p:cNvPr id="4" name="7.3">
            <a:hlinkClick r:id="" action="ppaction://media"/>
          </p:cNvPr>
          <p:cNvPicPr>
            <a:picLocks noRot="1" noChangeAspect="1"/>
          </p:cNvPicPr>
          <p:nvPr>
            <a:wavAudioFile r:embed="rId1" name="7.3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8F006-8CF7-412B-9AF0-D9ACF8C19CA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BISNIS INTERNASIONAL/SN642033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B0F0"/>
                </a:solidFill>
              </a:rPr>
              <a:t>Perbedaan antara WTO dan GATT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id-ID" sz="2000" dirty="0" smtClean="0">
                <a:latin typeface="+mj-lt"/>
                <a:cs typeface="Tahoma" pitchFamily="34" charset="0"/>
              </a:rPr>
              <a:t>GATT fokus pada mempromosikan perdagangan barang; sedangkan WTO mencakup</a:t>
            </a:r>
            <a:endParaRPr lang="en-US" sz="2000" dirty="0" smtClean="0">
              <a:latin typeface="+mj-lt"/>
              <a:cs typeface="Tahoma" pitchFamily="34" charset="0"/>
            </a:endParaRP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id-ID" sz="2000" dirty="0" smtClean="0">
                <a:latin typeface="+mj-lt"/>
                <a:cs typeface="Tahoma" pitchFamily="34" charset="0"/>
              </a:rPr>
              <a:t>perdagangan barang </a:t>
            </a:r>
            <a:r>
              <a:rPr lang="en-US" sz="2000" dirty="0" smtClean="0">
                <a:latin typeface="+mj-lt"/>
                <a:cs typeface="Tahoma" pitchFamily="34" charset="0"/>
              </a:rPr>
              <a:t> 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id-ID" sz="2000" dirty="0" smtClean="0">
                <a:latin typeface="+mj-lt"/>
                <a:cs typeface="Tahoma" pitchFamily="34" charset="0"/>
              </a:rPr>
              <a:t>perdagangan jasa</a:t>
            </a:r>
            <a:endParaRPr lang="en-US" sz="2000" dirty="0" smtClean="0">
              <a:latin typeface="+mj-lt"/>
              <a:cs typeface="Tahoma" pitchFamily="34" charset="0"/>
            </a:endParaRP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id-ID" sz="2000" dirty="0" smtClean="0">
                <a:latin typeface="+mj-lt"/>
                <a:cs typeface="Tahoma" pitchFamily="34" charset="0"/>
              </a:rPr>
              <a:t>perlindungan kekayaan intelektual internasional </a:t>
            </a:r>
            <a:endParaRPr lang="en-US" sz="2000" dirty="0" smtClean="0">
              <a:latin typeface="+mj-lt"/>
              <a:cs typeface="Tahoma" pitchFamily="34" charset="0"/>
            </a:endParaRP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id-ID" sz="2000" dirty="0" smtClean="0">
                <a:latin typeface="+mj-lt"/>
                <a:cs typeface="Tahoma" pitchFamily="34" charset="0"/>
              </a:rPr>
              <a:t>investasi yang terkait dengan perdagangan</a:t>
            </a:r>
          </a:p>
          <a:p>
            <a:pPr algn="just" eaLnBrk="1" hangingPunct="1">
              <a:defRPr/>
            </a:pPr>
            <a:r>
              <a:rPr lang="id-ID" sz="2000" dirty="0" smtClean="0">
                <a:latin typeface="+mj-lt"/>
                <a:cs typeface="Tahoma" pitchFamily="34" charset="0"/>
              </a:rPr>
              <a:t>Kekuatan penegakan WTO lebih kuat</a:t>
            </a:r>
          </a:p>
          <a:p>
            <a:pPr marL="800100" algn="just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GB" sz="2000" dirty="0" err="1" smtClean="0">
                <a:latin typeface="+mj-lt"/>
                <a:cs typeface="Tahoma" pitchFamily="34" charset="0"/>
              </a:rPr>
              <a:t>Bagi</a:t>
            </a:r>
            <a:r>
              <a:rPr lang="en-GB" sz="2000" dirty="0" smtClean="0">
                <a:latin typeface="+mj-lt"/>
                <a:cs typeface="Tahoma" pitchFamily="34" charset="0"/>
              </a:rPr>
              <a:t> n</a:t>
            </a:r>
            <a:r>
              <a:rPr lang="id-ID" sz="2000" dirty="0" smtClean="0">
                <a:latin typeface="+mj-lt"/>
                <a:cs typeface="Tahoma" pitchFamily="34" charset="0"/>
              </a:rPr>
              <a:t>egara yang gagal memenuhi perjanjian tersebut mungkin memiliki keluhan terhadap</a:t>
            </a:r>
            <a:r>
              <a:rPr lang="en-GB" sz="2000" dirty="0" smtClean="0">
                <a:latin typeface="+mj-lt"/>
                <a:cs typeface="Tahoma" pitchFamily="34" charset="0"/>
              </a:rPr>
              <a:t> </a:t>
            </a:r>
            <a:r>
              <a:rPr lang="en-GB" sz="2000" dirty="0" err="1" smtClean="0">
                <a:latin typeface="+mj-lt"/>
                <a:cs typeface="Tahoma" pitchFamily="34" charset="0"/>
              </a:rPr>
              <a:t>hal</a:t>
            </a:r>
            <a:r>
              <a:rPr lang="en-GB" sz="2000" dirty="0" smtClean="0">
                <a:latin typeface="+mj-lt"/>
                <a:cs typeface="Tahoma" pitchFamily="34" charset="0"/>
              </a:rPr>
              <a:t> </a:t>
            </a:r>
            <a:r>
              <a:rPr lang="en-GB" sz="2000" dirty="0" err="1" smtClean="0">
                <a:latin typeface="+mj-lt"/>
                <a:cs typeface="Tahoma" pitchFamily="34" charset="0"/>
              </a:rPr>
              <a:t>tersebut</a:t>
            </a:r>
            <a:endParaRPr lang="en-US" sz="2000" dirty="0" smtClean="0">
              <a:latin typeface="+mj-lt"/>
              <a:cs typeface="Tahoma" pitchFamily="34" charset="0"/>
            </a:endParaRPr>
          </a:p>
          <a:p>
            <a:pPr marL="800100" algn="just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id-ID" sz="2000" dirty="0" smtClean="0">
                <a:latin typeface="+mj-lt"/>
                <a:cs typeface="Tahoma" pitchFamily="34" charset="0"/>
              </a:rPr>
              <a:t>Panel WTO akan mengevaluasi keluhan</a:t>
            </a:r>
            <a:endParaRPr lang="en-US" sz="2000" dirty="0" smtClean="0">
              <a:latin typeface="+mj-lt"/>
              <a:cs typeface="Tahoma" pitchFamily="34" charset="0"/>
            </a:endParaRPr>
          </a:p>
          <a:p>
            <a:pPr marL="800100" algn="just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id-ID" sz="2000" dirty="0" smtClean="0">
                <a:latin typeface="+mj-lt"/>
                <a:cs typeface="Tahoma" pitchFamily="34" charset="0"/>
              </a:rPr>
              <a:t>Jika ditemukan pelanggaran, negara dapat diminta untuk menghilangkan hambatan perdagangan</a:t>
            </a:r>
            <a:endParaRPr lang="en-US" sz="2000" dirty="0" smtClean="0">
              <a:latin typeface="+mj-lt"/>
              <a:cs typeface="Tahoma" pitchFamily="34" charset="0"/>
            </a:endParaRPr>
          </a:p>
          <a:p>
            <a:pPr marL="800100" algn="just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id-ID" sz="2000" dirty="0" smtClean="0">
                <a:latin typeface="+mj-lt"/>
                <a:cs typeface="Tahoma" pitchFamily="34" charset="0"/>
              </a:rPr>
              <a:t>Jika negara menolak, WTO</a:t>
            </a:r>
            <a:r>
              <a:rPr lang="en-GB" sz="2000" dirty="0" smtClean="0">
                <a:latin typeface="+mj-lt"/>
                <a:cs typeface="Tahoma" pitchFamily="34" charset="0"/>
              </a:rPr>
              <a:t> </a:t>
            </a:r>
            <a:r>
              <a:rPr lang="en-GB" sz="2000" dirty="0" err="1" smtClean="0">
                <a:latin typeface="+mj-lt"/>
                <a:cs typeface="Tahoma" pitchFamily="34" charset="0"/>
              </a:rPr>
              <a:t>mungkin</a:t>
            </a:r>
            <a:r>
              <a:rPr lang="en-GB" sz="2000" dirty="0" smtClean="0">
                <a:latin typeface="+mj-lt"/>
                <a:cs typeface="Tahoma" pitchFamily="34" charset="0"/>
              </a:rPr>
              <a:t> </a:t>
            </a:r>
            <a:r>
              <a:rPr lang="en-GB" sz="2000" dirty="0" err="1" smtClean="0">
                <a:latin typeface="+mj-lt"/>
                <a:cs typeface="Tahoma" pitchFamily="34" charset="0"/>
              </a:rPr>
              <a:t>akan</a:t>
            </a:r>
            <a:r>
              <a:rPr lang="id-ID" sz="2000" dirty="0" smtClean="0">
                <a:latin typeface="+mj-lt"/>
                <a:cs typeface="Tahoma" pitchFamily="34" charset="0"/>
              </a:rPr>
              <a:t> memaksakan hambatan perdagangan dibandingkan </a:t>
            </a:r>
            <a:r>
              <a:rPr lang="en-GB" sz="2000" dirty="0" err="1" smtClean="0">
                <a:latin typeface="+mj-lt"/>
                <a:cs typeface="Tahoma" pitchFamily="34" charset="0"/>
              </a:rPr>
              <a:t>menyalahkan</a:t>
            </a:r>
            <a:r>
              <a:rPr lang="en-GB" sz="2000" dirty="0" smtClean="0">
                <a:latin typeface="+mj-lt"/>
                <a:cs typeface="Tahoma" pitchFamily="34" charset="0"/>
              </a:rPr>
              <a:t> </a:t>
            </a:r>
            <a:r>
              <a:rPr lang="en-GB" sz="2000" dirty="0" err="1" smtClean="0">
                <a:latin typeface="+mj-lt"/>
                <a:cs typeface="Tahoma" pitchFamily="34" charset="0"/>
              </a:rPr>
              <a:t>negara</a:t>
            </a:r>
            <a:r>
              <a:rPr lang="en-GB" sz="2000" dirty="0" smtClean="0">
                <a:latin typeface="+mj-lt"/>
                <a:cs typeface="Tahoma" pitchFamily="34" charset="0"/>
              </a:rPr>
              <a:t> </a:t>
            </a:r>
            <a:r>
              <a:rPr lang="en-GB" sz="2000" dirty="0" err="1" smtClean="0">
                <a:latin typeface="+mj-lt"/>
                <a:cs typeface="Tahoma" pitchFamily="34" charset="0"/>
              </a:rPr>
              <a:t>tersebut</a:t>
            </a:r>
            <a:r>
              <a:rPr lang="en-GB" sz="2000" dirty="0" smtClean="0">
                <a:latin typeface="+mj-lt"/>
                <a:cs typeface="Tahoma" pitchFamily="34" charset="0"/>
              </a:rPr>
              <a:t>.</a:t>
            </a:r>
          </a:p>
          <a:p>
            <a:pPr algn="just" eaLnBrk="1" hangingPunct="1">
              <a:defRPr/>
            </a:pPr>
            <a:endParaRPr lang="en-US" sz="2000" dirty="0" smtClean="0">
              <a:latin typeface="+mj-lt"/>
              <a:cs typeface="Tahoma" pitchFamily="34" charset="0"/>
            </a:endParaRPr>
          </a:p>
          <a:p>
            <a:pPr algn="just" eaLnBrk="1" hangingPunct="1">
              <a:defRPr/>
            </a:pPr>
            <a:endParaRPr lang="en-US" sz="2000" dirty="0" smtClean="0">
              <a:latin typeface="+mj-lt"/>
              <a:cs typeface="Tahoma" pitchFamily="34" charset="0"/>
            </a:endParaRPr>
          </a:p>
        </p:txBody>
      </p:sp>
      <p:pic>
        <p:nvPicPr>
          <p:cNvPr id="4" name="7.4">
            <a:hlinkClick r:id="" action="ppaction://media"/>
          </p:cNvPr>
          <p:cNvPicPr>
            <a:picLocks noRot="1" noChangeAspect="1"/>
          </p:cNvPicPr>
          <p:nvPr>
            <a:wavAudioFile r:embed="rId1" name="7.4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8F006-8CF7-412B-9AF0-D9ACF8C19CA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BISNIS INTERNASIONAL/SN642033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B0F0"/>
                </a:solidFill>
              </a:rPr>
              <a:t>Tantangan Utama WTO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 eaLnBrk="1" hangingPunct="1">
              <a:buFont typeface="Calibri" pitchFamily="34" charset="0"/>
              <a:buAutoNum type="arabicPeriod"/>
              <a:defRPr/>
            </a:pPr>
            <a:r>
              <a:rPr lang="en-US" sz="2000" b="1" dirty="0" smtClean="0">
                <a:latin typeface="+mj-lt"/>
                <a:cs typeface="Tahoma" pitchFamily="34" charset="0"/>
              </a:rPr>
              <a:t>The General Agreement on Trade in Services (GATS): </a:t>
            </a:r>
            <a:r>
              <a:rPr lang="id-ID" sz="2000" dirty="0" smtClean="0">
                <a:latin typeface="+mj-lt"/>
                <a:cs typeface="Tahoma" pitchFamily="34" charset="0"/>
              </a:rPr>
              <a:t>Salah satu tantangan yang dihadapi WTO adalah mengurangi hambatan perdagangan jasa. </a:t>
            </a:r>
            <a:r>
              <a:rPr lang="en-GB" sz="2000" dirty="0" smtClean="0">
                <a:latin typeface="+mj-lt"/>
                <a:cs typeface="Tahoma" pitchFamily="34" charset="0"/>
              </a:rPr>
              <a:t>Uruguay </a:t>
            </a:r>
            <a:r>
              <a:rPr lang="id-ID" sz="2000" dirty="0" smtClean="0">
                <a:latin typeface="+mj-lt"/>
                <a:cs typeface="Tahoma" pitchFamily="34" charset="0"/>
              </a:rPr>
              <a:t>mengembangkan seperangkat prinsip-prinsip dimana perdagangan tersebut harus dilakukan. Misalnya, kontrol pemerintah terhadap perdagangan jasa harus diberikan secara</a:t>
            </a:r>
            <a:r>
              <a:rPr lang="en-GB" sz="2000" dirty="0" smtClean="0">
                <a:latin typeface="+mj-lt"/>
                <a:cs typeface="Tahoma" pitchFamily="34" charset="0"/>
              </a:rPr>
              <a:t> </a:t>
            </a:r>
            <a:r>
              <a:rPr lang="en-GB" sz="2000" dirty="0" err="1" smtClean="0">
                <a:latin typeface="+mj-lt"/>
                <a:cs typeface="Tahoma" pitchFamily="34" charset="0"/>
              </a:rPr>
              <a:t>tidak</a:t>
            </a:r>
            <a:r>
              <a:rPr lang="id-ID" sz="2000" dirty="0" smtClean="0">
                <a:latin typeface="+mj-lt"/>
                <a:cs typeface="Tahoma" pitchFamily="34" charset="0"/>
              </a:rPr>
              <a:t> diskriminatif.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2000" b="1" dirty="0" err="1">
                <a:latin typeface="+mj-lt"/>
                <a:ea typeface="Tahoma" pitchFamily="34" charset="0"/>
                <a:cs typeface="Tahoma" pitchFamily="34" charset="0"/>
              </a:rPr>
              <a:t>Persetujuan</a:t>
            </a:r>
            <a:r>
              <a:rPr lang="en-US" sz="2000" b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+mj-lt"/>
                <a:ea typeface="Tahoma" pitchFamily="34" charset="0"/>
                <a:cs typeface="Tahoma" pitchFamily="34" charset="0"/>
              </a:rPr>
              <a:t>tentang</a:t>
            </a:r>
            <a:r>
              <a:rPr lang="en-US" sz="2000" b="1" dirty="0">
                <a:latin typeface="+mj-lt"/>
                <a:ea typeface="Tahoma" pitchFamily="34" charset="0"/>
                <a:cs typeface="Tahoma" pitchFamily="34" charset="0"/>
              </a:rPr>
              <a:t> Trade-related Aspects of Intellectual Property Rights (TRIPS): </a:t>
            </a:r>
            <a:endParaRPr lang="en-US" sz="20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44450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id-ID" sz="2000" dirty="0">
                <a:latin typeface="+mj-lt"/>
                <a:ea typeface="Tahoma" pitchFamily="34" charset="0"/>
                <a:cs typeface="Tahoma" pitchFamily="34" charset="0"/>
              </a:rPr>
              <a:t>Persetujuan tentang </a:t>
            </a:r>
            <a:r>
              <a:rPr lang="id-ID" sz="2000" dirty="0" smtClean="0">
                <a:latin typeface="+mj-lt"/>
                <a:ea typeface="Tahoma" pitchFamily="34" charset="0"/>
                <a:cs typeface="Tahoma" pitchFamily="34" charset="0"/>
              </a:rPr>
              <a:t>aspek perdagangan </a:t>
            </a:r>
            <a:r>
              <a:rPr lang="id-ID" sz="2000" dirty="0">
                <a:latin typeface="+mj-lt"/>
                <a:ea typeface="Tahoma" pitchFamily="34" charset="0"/>
                <a:cs typeface="Tahoma" pitchFamily="34" charset="0"/>
              </a:rPr>
              <a:t>terkait </a:t>
            </a:r>
            <a:r>
              <a:rPr lang="id-ID" sz="2000" dirty="0" smtClean="0">
                <a:latin typeface="+mj-lt"/>
                <a:ea typeface="Tahoma" pitchFamily="34" charset="0"/>
                <a:cs typeface="Tahoma" pitchFamily="34" charset="0"/>
              </a:rPr>
              <a:t>hak kekayaan intelektual dimana pengusaha</a:t>
            </a:r>
            <a:r>
              <a:rPr lang="id-ID" sz="2000" dirty="0">
                <a:latin typeface="+mj-lt"/>
                <a:ea typeface="Tahoma" pitchFamily="34" charset="0"/>
                <a:cs typeface="Tahoma" pitchFamily="34" charset="0"/>
              </a:rPr>
              <a:t>, seniman, dan penemu </a:t>
            </a:r>
            <a:r>
              <a:rPr lang="id-ID" sz="2000" dirty="0" smtClean="0">
                <a:latin typeface="+mj-lt"/>
                <a:ea typeface="Tahoma" pitchFamily="34" charset="0"/>
                <a:cs typeface="Tahoma" pitchFamily="34" charset="0"/>
              </a:rPr>
              <a:t>dengan melarang </a:t>
            </a:r>
            <a:r>
              <a:rPr lang="id-ID" sz="2000" dirty="0">
                <a:latin typeface="+mj-lt"/>
                <a:ea typeface="Tahoma" pitchFamily="34" charset="0"/>
                <a:cs typeface="Tahoma" pitchFamily="34" charset="0"/>
              </a:rPr>
              <a:t>penggunaan </a:t>
            </a:r>
            <a:r>
              <a:rPr lang="id-ID" sz="2000" dirty="0">
                <a:ea typeface="Tahoma" pitchFamily="34" charset="0"/>
                <a:cs typeface="Tahoma" pitchFamily="34" charset="0"/>
              </a:rPr>
              <a:t>hak kekayaan intelektual </a:t>
            </a:r>
            <a:r>
              <a:rPr lang="id-ID" sz="2000" dirty="0" smtClean="0">
                <a:ea typeface="Tahoma" pitchFamily="34" charset="0"/>
                <a:cs typeface="Tahoma" pitchFamily="34" charset="0"/>
              </a:rPr>
              <a:t>secara </a:t>
            </a:r>
            <a:r>
              <a:rPr lang="id-ID" sz="2000" dirty="0" smtClean="0">
                <a:latin typeface="+mj-lt"/>
                <a:ea typeface="Tahoma" pitchFamily="34" charset="0"/>
                <a:cs typeface="Tahoma" pitchFamily="34" charset="0"/>
              </a:rPr>
              <a:t>ilegal</a:t>
            </a:r>
            <a:r>
              <a:rPr lang="id-ID" sz="2000" dirty="0">
                <a:latin typeface="+mj-lt"/>
                <a:ea typeface="Tahoma" pitchFamily="34" charset="0"/>
                <a:cs typeface="Tahoma" pitchFamily="34" charset="0"/>
              </a:rPr>
              <a:t>, menyalin, atau </a:t>
            </a:r>
            <a:r>
              <a:rPr lang="en-GB" sz="2000" dirty="0" err="1">
                <a:latin typeface="+mj-lt"/>
                <a:ea typeface="Tahoma" pitchFamily="34" charset="0"/>
                <a:cs typeface="Tahoma" pitchFamily="34" charset="0"/>
              </a:rPr>
              <a:t>memalsukan</a:t>
            </a:r>
            <a:r>
              <a:rPr lang="id-ID" sz="2000" dirty="0">
                <a:latin typeface="+mj-lt"/>
                <a:ea typeface="Tahoma" pitchFamily="34" charset="0"/>
                <a:cs typeface="Tahoma" pitchFamily="34" charset="0"/>
              </a:rPr>
              <a:t> kekayaan intelektual. Masalah-masalah ini sangat luas di</a:t>
            </a:r>
            <a:r>
              <a:rPr lang="en-GB" sz="20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GB" sz="2000" dirty="0" err="1">
                <a:latin typeface="+mj-lt"/>
                <a:ea typeface="Tahoma" pitchFamily="34" charset="0"/>
                <a:cs typeface="Tahoma" pitchFamily="34" charset="0"/>
              </a:rPr>
              <a:t>bidang</a:t>
            </a:r>
            <a:r>
              <a:rPr lang="id-ID" sz="2000" dirty="0">
                <a:latin typeface="+mj-lt"/>
                <a:ea typeface="Tahoma" pitchFamily="34" charset="0"/>
                <a:cs typeface="Tahoma" pitchFamily="34" charset="0"/>
              </a:rPr>
              <a:t> musik, film, hiburan, dan industri perangkat lunak komputer. </a:t>
            </a:r>
            <a:r>
              <a:rPr lang="id-ID" sz="2000" dirty="0" smtClean="0">
                <a:latin typeface="+mj-lt"/>
                <a:ea typeface="Tahoma" pitchFamily="34" charset="0"/>
                <a:cs typeface="Tahoma" pitchFamily="34" charset="0"/>
              </a:rPr>
              <a:t>Perjanjian</a:t>
            </a:r>
            <a:r>
              <a:rPr lang="en-GB" sz="2000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GB" sz="2000" dirty="0">
                <a:latin typeface="+mj-lt"/>
                <a:ea typeface="Tahoma" pitchFamily="34" charset="0"/>
                <a:cs typeface="Tahoma" pitchFamily="34" charset="0"/>
              </a:rPr>
              <a:t>Uruguay</a:t>
            </a:r>
            <a:r>
              <a:rPr lang="id-ID" sz="2000" dirty="0">
                <a:latin typeface="+mj-lt"/>
                <a:ea typeface="Tahoma" pitchFamily="34" charset="0"/>
                <a:cs typeface="Tahoma" pitchFamily="34" charset="0"/>
              </a:rPr>
              <a:t> semakin </a:t>
            </a:r>
            <a:r>
              <a:rPr lang="id-ID" sz="2000" dirty="0" smtClean="0">
                <a:latin typeface="+mj-lt"/>
                <a:ea typeface="Tahoma" pitchFamily="34" charset="0"/>
                <a:cs typeface="Tahoma" pitchFamily="34" charset="0"/>
              </a:rPr>
              <a:t>menguatkan </a:t>
            </a:r>
            <a:r>
              <a:rPr lang="id-ID" sz="2000" dirty="0">
                <a:latin typeface="+mj-lt"/>
                <a:ea typeface="Tahoma" pitchFamily="34" charset="0"/>
                <a:cs typeface="Tahoma" pitchFamily="34" charset="0"/>
              </a:rPr>
              <a:t>perlindungan yang diberikan kepada pemilik hak kekayaan intelektual dan penyelesaian sengketa untuk menghukum </a:t>
            </a:r>
            <a:r>
              <a:rPr lang="id-ID" sz="2000" dirty="0" smtClean="0">
                <a:latin typeface="+mj-lt"/>
                <a:ea typeface="Tahoma" pitchFamily="34" charset="0"/>
                <a:cs typeface="Tahoma" pitchFamily="34" charset="0"/>
              </a:rPr>
              <a:t>para pelanggar</a:t>
            </a:r>
            <a:r>
              <a:rPr lang="id-ID" sz="2000" dirty="0">
                <a:latin typeface="+mj-lt"/>
                <a:ea typeface="Tahoma" pitchFamily="34" charset="0"/>
                <a:cs typeface="Tahoma" pitchFamily="34" charset="0"/>
              </a:rPr>
              <a:t>.</a:t>
            </a:r>
            <a:endParaRPr lang="en-GB" sz="20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514350" indent="-514350" algn="just" eaLnBrk="1" hangingPunct="1">
              <a:buFont typeface="Calibri" pitchFamily="34" charset="0"/>
              <a:buAutoNum type="arabicPeriod"/>
              <a:defRPr/>
            </a:pPr>
            <a:endParaRPr lang="en-GB" sz="2000" dirty="0" smtClean="0">
              <a:latin typeface="+mj-lt"/>
              <a:cs typeface="Tahoma" pitchFamily="34" charset="0"/>
            </a:endParaRPr>
          </a:p>
          <a:p>
            <a:pPr marL="514350" indent="-514350" algn="just" eaLnBrk="1" hangingPunct="1">
              <a:buFont typeface="Calibri" pitchFamily="34" charset="0"/>
              <a:buAutoNum type="arabicPeriod"/>
              <a:defRPr/>
            </a:pPr>
            <a:endParaRPr lang="en-US" sz="2000" dirty="0" smtClean="0">
              <a:latin typeface="+mj-lt"/>
              <a:cs typeface="Tahoma" pitchFamily="34" charset="0"/>
            </a:endParaRPr>
          </a:p>
        </p:txBody>
      </p:sp>
      <p:pic>
        <p:nvPicPr>
          <p:cNvPr id="4" name="7.5">
            <a:hlinkClick r:id="" action="ppaction://media"/>
          </p:cNvPr>
          <p:cNvPicPr>
            <a:picLocks noRot="1" noChangeAspect="1"/>
          </p:cNvPicPr>
          <p:nvPr>
            <a:wavAudioFile r:embed="rId1" name="7.5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8F006-8CF7-412B-9AF0-D9ACF8C19CA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BISNIS INTERNASIONAL/SN642033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1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B0F0"/>
                </a:solidFill>
              </a:rPr>
              <a:t>Tantangan Utama WTO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sz="2000" b="1" dirty="0" smtClean="0">
                <a:latin typeface="+mj-lt"/>
                <a:ea typeface="Tahoma" pitchFamily="34" charset="0"/>
                <a:cs typeface="Tahoma" pitchFamily="34" charset="0"/>
              </a:rPr>
              <a:t>Trade Related Investment Measures Agreement (TRIMS): </a:t>
            </a:r>
            <a:r>
              <a:rPr lang="id-ID" sz="2000" dirty="0" smtClean="0">
                <a:latin typeface="+mj-lt"/>
                <a:ea typeface="Tahoma" pitchFamily="34" charset="0"/>
                <a:cs typeface="Tahoma" pitchFamily="34" charset="0"/>
              </a:rPr>
              <a:t>Perjanjian tingkat investasi perdagangan pada Perjanjian </a:t>
            </a:r>
            <a:r>
              <a:rPr lang="id-ID" sz="2000" dirty="0">
                <a:latin typeface="+mj-lt"/>
                <a:ea typeface="Tahoma" pitchFamily="34" charset="0"/>
                <a:cs typeface="Tahoma" pitchFamily="34" charset="0"/>
              </a:rPr>
              <a:t>Uruguay mulai menghilangkan peraturan nasional pada </a:t>
            </a:r>
            <a:r>
              <a:rPr lang="id-ID" sz="2000" dirty="0" smtClean="0">
                <a:latin typeface="+mj-lt"/>
                <a:ea typeface="Tahoma" pitchFamily="34" charset="0"/>
                <a:cs typeface="Tahoma" pitchFamily="34" charset="0"/>
              </a:rPr>
              <a:t>investasi asing secara langsung </a:t>
            </a:r>
            <a:r>
              <a:rPr lang="id-ID" sz="2000" dirty="0">
                <a:latin typeface="+mj-lt"/>
                <a:ea typeface="Tahoma" pitchFamily="34" charset="0"/>
                <a:cs typeface="Tahoma" pitchFamily="34" charset="0"/>
              </a:rPr>
              <a:t>yang dapat </a:t>
            </a:r>
            <a:r>
              <a:rPr lang="id-ID" sz="2000" dirty="0" smtClean="0">
                <a:latin typeface="+mj-lt"/>
                <a:ea typeface="Tahoma" pitchFamily="34" charset="0"/>
                <a:cs typeface="Tahoma" pitchFamily="34" charset="0"/>
              </a:rPr>
              <a:t>mengganggu </a:t>
            </a:r>
            <a:r>
              <a:rPr lang="id-ID" sz="2000" dirty="0">
                <a:latin typeface="+mj-lt"/>
                <a:ea typeface="Tahoma" pitchFamily="34" charset="0"/>
                <a:cs typeface="Tahoma" pitchFamily="34" charset="0"/>
              </a:rPr>
              <a:t>atau membatasi perdagangan. </a:t>
            </a:r>
            <a:r>
              <a:rPr lang="id-ID" sz="2000" dirty="0" smtClean="0">
                <a:latin typeface="+mj-lt"/>
                <a:ea typeface="Tahoma" pitchFamily="34" charset="0"/>
                <a:cs typeface="Tahoma" pitchFamily="34" charset="0"/>
              </a:rPr>
              <a:t>Perjanjian </a:t>
            </a:r>
            <a:r>
              <a:rPr lang="id-ID" sz="2000" dirty="0">
                <a:latin typeface="+mj-lt"/>
                <a:ea typeface="Tahoma" pitchFamily="34" charset="0"/>
                <a:cs typeface="Tahoma" pitchFamily="34" charset="0"/>
              </a:rPr>
              <a:t>TRIMS mempengaruhi: </a:t>
            </a:r>
            <a:endParaRPr lang="en-US" sz="2000" dirty="0" smtClean="0">
              <a:latin typeface="+mj-lt"/>
              <a:ea typeface="Tahoma" pitchFamily="34" charset="0"/>
              <a:cs typeface="Tahoma" pitchFamily="34" charset="0"/>
            </a:endParaRPr>
          </a:p>
          <a:p>
            <a:pPr marL="898525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err="1" smtClean="0">
                <a:latin typeface="+mj-lt"/>
                <a:ea typeface="Tahoma" pitchFamily="34" charset="0"/>
                <a:cs typeface="Tahoma" pitchFamily="34" charset="0"/>
              </a:rPr>
              <a:t>Penetapan</a:t>
            </a:r>
            <a:r>
              <a:rPr lang="en-US" sz="2000" b="1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+mj-lt"/>
                <a:ea typeface="Tahoma" pitchFamily="34" charset="0"/>
                <a:cs typeface="Tahoma" pitchFamily="34" charset="0"/>
              </a:rPr>
              <a:t>Aturan</a:t>
            </a:r>
            <a:r>
              <a:rPr lang="en-US" sz="2000" b="1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+mj-lt"/>
                <a:ea typeface="Tahoma" pitchFamily="34" charset="0"/>
                <a:cs typeface="Tahoma" pitchFamily="34" charset="0"/>
              </a:rPr>
              <a:t>Perdagangan</a:t>
            </a:r>
            <a:r>
              <a:rPr lang="en-US" sz="2000" b="1" dirty="0" smtClean="0">
                <a:latin typeface="+mj-lt"/>
                <a:ea typeface="Tahoma" pitchFamily="34" charset="0"/>
                <a:cs typeface="Tahoma" pitchFamily="34" charset="0"/>
              </a:rPr>
              <a:t>: </a:t>
            </a:r>
            <a:r>
              <a:rPr lang="id-ID" sz="2000" dirty="0">
                <a:latin typeface="+mj-lt"/>
                <a:ea typeface="Tahoma" pitchFamily="34" charset="0"/>
                <a:cs typeface="Tahoma" pitchFamily="34" charset="0"/>
              </a:rPr>
              <a:t>Negara mungkin tidak memerlukan investor asing untuk membatasi impor mereka </a:t>
            </a:r>
            <a:r>
              <a:rPr lang="id-ID" sz="2000" dirty="0" smtClean="0">
                <a:latin typeface="+mj-lt"/>
                <a:ea typeface="Tahoma" pitchFamily="34" charset="0"/>
                <a:cs typeface="Tahoma" pitchFamily="34" charset="0"/>
              </a:rPr>
              <a:t>dalam jumlah yang </a:t>
            </a:r>
            <a:r>
              <a:rPr lang="id-ID" sz="2000" dirty="0">
                <a:latin typeface="+mj-lt"/>
                <a:ea typeface="Tahoma" pitchFamily="34" charset="0"/>
                <a:cs typeface="Tahoma" pitchFamily="34" charset="0"/>
              </a:rPr>
              <a:t>sama dengan ekspor mereka </a:t>
            </a:r>
            <a:r>
              <a:rPr lang="id-ID" sz="2000" dirty="0" smtClean="0">
                <a:latin typeface="+mj-lt"/>
                <a:ea typeface="Tahoma" pitchFamily="34" charset="0"/>
                <a:cs typeface="Tahoma" pitchFamily="34" charset="0"/>
              </a:rPr>
              <a:t>dari </a:t>
            </a:r>
            <a:r>
              <a:rPr lang="id-ID" sz="2000" dirty="0">
                <a:latin typeface="+mj-lt"/>
                <a:ea typeface="Tahoma" pitchFamily="34" charset="0"/>
                <a:cs typeface="Tahoma" pitchFamily="34" charset="0"/>
              </a:rPr>
              <a:t>produksi lokal</a:t>
            </a:r>
            <a:r>
              <a:rPr lang="id-ID" sz="2000" dirty="0" smtClean="0">
                <a:latin typeface="+mj-lt"/>
                <a:ea typeface="Tahoma" pitchFamily="34" charset="0"/>
                <a:cs typeface="Tahoma" pitchFamily="34" charset="0"/>
              </a:rPr>
              <a:t>.</a:t>
            </a:r>
          </a:p>
          <a:p>
            <a:pPr marL="898525" algn="just" eaLnBrk="1" hangingPunct="1">
              <a:defRPr/>
            </a:pPr>
            <a:r>
              <a:rPr lang="en-US" sz="2000" b="1" dirty="0" err="1" smtClean="0">
                <a:latin typeface="+mj-lt"/>
                <a:cs typeface="Tahoma" pitchFamily="34" charset="0"/>
              </a:rPr>
              <a:t>Akses</a:t>
            </a:r>
            <a:r>
              <a:rPr lang="en-US" sz="2000" b="1" dirty="0" smtClean="0">
                <a:latin typeface="+mj-lt"/>
                <a:cs typeface="Tahoma" pitchFamily="34" charset="0"/>
              </a:rPr>
              <a:t> </a:t>
            </a:r>
            <a:r>
              <a:rPr lang="en-US" sz="2000" b="1" dirty="0" err="1" smtClean="0">
                <a:latin typeface="+mj-lt"/>
                <a:cs typeface="Tahoma" pitchFamily="34" charset="0"/>
              </a:rPr>
              <a:t>valuta</a:t>
            </a:r>
            <a:r>
              <a:rPr lang="en-US" sz="2000" b="1" dirty="0" smtClean="0">
                <a:latin typeface="+mj-lt"/>
                <a:cs typeface="Tahoma" pitchFamily="34" charset="0"/>
              </a:rPr>
              <a:t> </a:t>
            </a:r>
            <a:r>
              <a:rPr lang="en-US" sz="2000" b="1" dirty="0" err="1" smtClean="0">
                <a:latin typeface="+mj-lt"/>
                <a:cs typeface="Tahoma" pitchFamily="34" charset="0"/>
              </a:rPr>
              <a:t>asing</a:t>
            </a:r>
            <a:r>
              <a:rPr lang="en-US" sz="2000" b="1" dirty="0" smtClean="0">
                <a:latin typeface="+mj-lt"/>
                <a:cs typeface="Tahoma" pitchFamily="34" charset="0"/>
              </a:rPr>
              <a:t>:</a:t>
            </a:r>
            <a:r>
              <a:rPr lang="en-US" sz="2000" dirty="0" smtClean="0">
                <a:latin typeface="+mj-lt"/>
                <a:cs typeface="Tahoma" pitchFamily="34" charset="0"/>
              </a:rPr>
              <a:t> </a:t>
            </a:r>
            <a:r>
              <a:rPr lang="id-ID" sz="2000" dirty="0" smtClean="0">
                <a:latin typeface="+mj-lt"/>
                <a:cs typeface="Tahoma" pitchFamily="34" charset="0"/>
              </a:rPr>
              <a:t>Negara tidak boleh membatasi akses investor asing untuk valuta asing. </a:t>
            </a:r>
            <a:endParaRPr lang="en-US" sz="2000" dirty="0" smtClean="0">
              <a:latin typeface="+mj-lt"/>
              <a:cs typeface="Tahoma" pitchFamily="34" charset="0"/>
            </a:endParaRPr>
          </a:p>
          <a:p>
            <a:pPr marL="898525" algn="just" eaLnBrk="1" hangingPunct="1">
              <a:defRPr/>
            </a:pPr>
            <a:r>
              <a:rPr lang="en-US" sz="2000" b="1" dirty="0" err="1" smtClean="0">
                <a:latin typeface="+mj-lt"/>
                <a:cs typeface="Tahoma" pitchFamily="34" charset="0"/>
              </a:rPr>
              <a:t>Persyaratan</a:t>
            </a:r>
            <a:r>
              <a:rPr lang="en-US" sz="2000" b="1" dirty="0" smtClean="0">
                <a:latin typeface="+mj-lt"/>
                <a:cs typeface="Tahoma" pitchFamily="34" charset="0"/>
              </a:rPr>
              <a:t> </a:t>
            </a:r>
            <a:r>
              <a:rPr lang="en-US" sz="2000" b="1" dirty="0" err="1" smtClean="0">
                <a:latin typeface="+mj-lt"/>
                <a:cs typeface="Tahoma" pitchFamily="34" charset="0"/>
              </a:rPr>
              <a:t>penjualan</a:t>
            </a:r>
            <a:r>
              <a:rPr lang="en-US" sz="2000" b="1" dirty="0" smtClean="0">
                <a:latin typeface="+mj-lt"/>
                <a:cs typeface="Tahoma" pitchFamily="34" charset="0"/>
              </a:rPr>
              <a:t> </a:t>
            </a:r>
            <a:r>
              <a:rPr lang="en-US" sz="2000" b="1" dirty="0" err="1" smtClean="0">
                <a:latin typeface="+mj-lt"/>
                <a:cs typeface="Tahoma" pitchFamily="34" charset="0"/>
              </a:rPr>
              <a:t>domestik</a:t>
            </a:r>
            <a:r>
              <a:rPr lang="en-US" sz="2000" b="1" dirty="0" smtClean="0">
                <a:latin typeface="+mj-lt"/>
                <a:cs typeface="Tahoma" pitchFamily="34" charset="0"/>
              </a:rPr>
              <a:t>: </a:t>
            </a:r>
            <a:r>
              <a:rPr lang="id-ID" sz="2000" dirty="0" smtClean="0">
                <a:latin typeface="+mj-lt"/>
                <a:cs typeface="Tahoma" pitchFamily="34" charset="0"/>
              </a:rPr>
              <a:t>Negara mungkin tidak membutuhkan investor untuk menjual output pabrik dengan persentase tertentu di pasar lokal.</a:t>
            </a:r>
            <a:endParaRPr lang="en-GB" sz="2000" dirty="0" smtClean="0">
              <a:latin typeface="+mj-lt"/>
              <a:cs typeface="Tahoma" pitchFamily="34" charset="0"/>
            </a:endParaRPr>
          </a:p>
          <a:p>
            <a:pPr marL="898525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>
              <a:latin typeface="+mj-lt"/>
              <a:ea typeface="Tahoma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7.6">
            <a:hlinkClick r:id="" action="ppaction://media"/>
          </p:cNvPr>
          <p:cNvPicPr>
            <a:picLocks noRot="1" noChangeAspect="1"/>
          </p:cNvPicPr>
          <p:nvPr>
            <a:wavAudioFile r:embed="rId1" name="7.6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8F006-8CF7-412B-9AF0-D9ACF8C19CA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BISNIS INTERNASIONAL/SN642033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826</Words>
  <Application>Microsoft Office PowerPoint</Application>
  <PresentationFormat>On-screen Show (4:3)</PresentationFormat>
  <Paragraphs>126</Paragraphs>
  <Slides>13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Bab: 7 Kerjasama Internasional Diantara Bangsa-Bangsa</vt:lpstr>
      <vt:lpstr>Slide 2</vt:lpstr>
      <vt:lpstr>Slide 3</vt:lpstr>
      <vt:lpstr>Slide 4</vt:lpstr>
      <vt:lpstr>General Agreements on Tariffs and Trade (GATT) </vt:lpstr>
      <vt:lpstr>World Trade Organization (WTO) </vt:lpstr>
      <vt:lpstr>Perbedaan antara WTO dan GATT</vt:lpstr>
      <vt:lpstr>Tantangan Utama WTO</vt:lpstr>
      <vt:lpstr>Tantangan Utama WTO</vt:lpstr>
      <vt:lpstr>Tahapan Integrasi Ekonomi</vt:lpstr>
      <vt:lpstr>Regional Perdagangan Blok Lain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4</cp:revision>
  <dcterms:created xsi:type="dcterms:W3CDTF">2014-09-17T02:37:25Z</dcterms:created>
  <dcterms:modified xsi:type="dcterms:W3CDTF">2014-09-19T07:10:04Z</dcterms:modified>
</cp:coreProperties>
</file>