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8" r:id="rId2"/>
    <p:sldId id="268" r:id="rId3"/>
    <p:sldId id="269" r:id="rId4"/>
    <p:sldId id="270" r:id="rId5"/>
    <p:sldId id="259" r:id="rId6"/>
    <p:sldId id="260" r:id="rId7"/>
    <p:sldId id="261" r:id="rId8"/>
    <p:sldId id="262" r:id="rId9"/>
    <p:sldId id="263" r:id="rId10"/>
    <p:sldId id="264" r:id="rId11"/>
    <p:sldId id="265" r:id="rId12"/>
    <p:sldId id="266" r:id="rId13"/>
    <p:sldId id="267" r:id="rId14"/>
    <p:sldId id="257"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2" d="100"/>
          <a:sy n="52" d="100"/>
        </p:scale>
        <p:origin x="-90" y="-4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8D8D4E-093E-4BD3-B98B-DAE9E00CAB73}" type="datetimeFigureOut">
              <a:rPr lang="id-ID" smtClean="0"/>
              <a:pPr/>
              <a:t>19/09/2014</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id-ID" smtClean="0"/>
              <a:t>BISNIS INTERNASIONAL/SN642033</a:t>
            </a:r>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621FDD-FB96-4474-A456-1A87255CA679}" type="slidenum">
              <a:rPr lang="id-ID" smtClean="0"/>
              <a:pPr/>
              <a:t>‹#›</a:t>
            </a:fld>
            <a:endParaRPr lang="id-ID"/>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5B8F3E-0B6D-4C09-835F-9EEC5D21400B}" type="datetimeFigureOut">
              <a:rPr lang="id-ID" smtClean="0"/>
              <a:pPr/>
              <a:t>19/09/2014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id-ID" smtClean="0"/>
              <a:t>BISNIS INTERNASIONAL/SN642033</a:t>
            </a: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DD366-1131-4D22-B264-4E8BDE01E1A6}" type="slidenum">
              <a:rPr lang="id-ID" smtClean="0"/>
              <a:pPr/>
              <a:t>‹#›</a:t>
            </a:fld>
            <a:endParaRPr lang="id-ID"/>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C5009992-9F77-4F34-95AB-4CA09ACD6D36}" type="slidenum">
              <a:rPr lang="en-US"/>
              <a:pPr/>
              <a:t>6</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r>
              <a:rPr lang="en-US" dirty="0" smtClean="0"/>
              <a:t>In North America, the trade policy debate has recently focused on the issue of whether the government should promote “free” trade or “fair” trade. </a:t>
            </a:r>
            <a:r>
              <a:rPr lang="en-US" b="1" dirty="0" smtClean="0"/>
              <a:t>Free trade</a:t>
            </a:r>
            <a:r>
              <a:rPr lang="en-US" dirty="0" smtClean="0"/>
              <a:t> implies that the national government exerts minimal influence on the exporting and importing decisions of private firms and individuals. </a:t>
            </a:r>
            <a:r>
              <a:rPr lang="en-US" b="1" dirty="0" smtClean="0"/>
              <a:t>Fair trade</a:t>
            </a:r>
            <a:r>
              <a:rPr lang="en-US" dirty="0" smtClean="0"/>
              <a:t>, sometimes called </a:t>
            </a:r>
            <a:r>
              <a:rPr lang="en-US" b="1" dirty="0" smtClean="0"/>
              <a:t>managed trade</a:t>
            </a:r>
            <a:r>
              <a:rPr lang="en-US" dirty="0" smtClean="0"/>
              <a:t>, suggests that the national government should actively intervene to ensure that domestic firms’ exports receive an equitable share of foreign markets and that imports are controlled to minimize losses of domestic jobs and market share in specific industries. Some fair traders also argue that the government should ensure a “level playing field” on which foreign and domestic firms can compete on equal terms. Although sounding reasonable, the “level playing field” argument is often used to justify policies that restrict foreign competition.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DCC3E57A-BC5E-4458-A651-6E7A33D549F3}" type="slidenum">
              <a:rPr lang="en-US"/>
              <a:pPr/>
              <a:t>7</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smtClean="0"/>
              <a:t>Voluntary exchange makes both parties to the transaction better off and allocates resources to their highest valued use. In Adam Smith’s view, the welfare of a country and its citizens is best promoted by allowing self-interested individuals, regardless of where they reside, to exchange goods, services, and assets as they see fit. However, many businesspeople, politicians, and policy makers believe that, under certain circumstances, deviations from free trade are appropriate. The next slides review the four industry-level arguments related to free trade policy.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029F565D-1916-4D8D-A7F3-41206C93AB93}" type="slidenum">
              <a:rPr lang="en-US"/>
              <a:pPr/>
              <a:t>8</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smtClean="0"/>
              <a:t>A national government may also develop trade policies that begin by taking an economy-wide perspective. After assessing the needs of the national economy, the government then adopts industry-by-industry policies to promote the country’s overall economic agenda. These three policy approaches will be discussed on the following slides.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82C984C0-37EF-4246-8017-F242868B8137}" type="slidenum">
              <a:rPr lang="en-US"/>
              <a:pPr/>
              <a:t>10</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smtClean="0"/>
              <a:t>National, state, and local governments often provide economic development incentives—another type of subsidy—to entice firms to locate or expand facilities in their communities to provide jobs and increase local tax bases. These incentives may be in the form of property tax abatements, free land, training of workforces, reduced utility rates, new highway construction, and so on. </a:t>
            </a:r>
          </a:p>
          <a:p>
            <a:pPr eaLnBrk="1" hangingPunct="1"/>
            <a:r>
              <a:rPr lang="en-US" smtClean="0"/>
              <a:t>A </a:t>
            </a:r>
            <a:r>
              <a:rPr lang="en-US" b="1" smtClean="0"/>
              <a:t>foreign trade zone</a:t>
            </a:r>
            <a:r>
              <a:rPr lang="en-US" smtClean="0"/>
              <a:t> (</a:t>
            </a:r>
            <a:r>
              <a:rPr lang="en-US" b="1" smtClean="0"/>
              <a:t>FTZ</a:t>
            </a:r>
            <a:r>
              <a:rPr lang="en-US" smtClean="0"/>
              <a:t>) is a geographic area where imported or exported goods receive preferential tariff treatment. FTZs are used by governments worldwide to spur regional economic development. Through utilization of an FTZ, a firm typically can reduce, delay, or sometimes totally eliminate customs duties. Generally, a firm can import a component into an FTZ, process it further, and then export the processed good abroad and avoid paying customs duties on the value of the imported component. The </a:t>
            </a:r>
            <a:r>
              <a:rPr lang="en-US" i="1" smtClean="0"/>
              <a:t>maquiladora</a:t>
            </a:r>
            <a:r>
              <a:rPr lang="en-US" smtClean="0"/>
              <a:t> system is an example of the use of FTZs. </a:t>
            </a:r>
          </a:p>
          <a:p>
            <a:pPr eaLnBrk="1" hangingPunct="1"/>
            <a:r>
              <a:rPr lang="en-US" smtClean="0"/>
              <a:t>For many big-ticket items such as aircraft, supercomputers, and large construction projects, success or failure in exporting depends on a firm’s producing a high-quality product, providing reliable repair service after the sale, and offering an attractive financing package. Because of the importance of the financing package, most major trading countries have created government-owned agencies to assist their domestic firms in arranging financing of export sales.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B173DE8D-E23B-473B-AA82-6E5349D796BE}" type="slidenum">
              <a:rPr lang="en-US"/>
              <a:pPr/>
              <a:t>11</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smtClean="0"/>
              <a:t>Most countries protect local firms from foreign competitors that benefit from subsidies granted by their home governments. A </a:t>
            </a:r>
            <a:r>
              <a:rPr lang="en-US" b="1" smtClean="0"/>
              <a:t>countervailing duty</a:t>
            </a:r>
            <a:r>
              <a:rPr lang="en-US" smtClean="0"/>
              <a:t> (</a:t>
            </a:r>
            <a:r>
              <a:rPr lang="en-US" b="1" smtClean="0"/>
              <a:t>CVD</a:t>
            </a:r>
            <a:r>
              <a:rPr lang="en-US" smtClean="0"/>
              <a:t>) is an ad valorem tariff on an imported good that is imposed by the importing country to counter the impact of foreign subsidies. The CVD is calculated to just offset the advantage the exporter obtains from the subsidy. In this way, trade can still be driven by the competitive strengths of individual firms and the laws of comparative advantage, rather than by the level of subsidies that governments offer their firms. </a:t>
            </a:r>
          </a:p>
          <a:p>
            <a:pPr eaLnBrk="1" hangingPunct="1"/>
            <a:r>
              <a:rPr lang="en-US" smtClean="0"/>
              <a:t>Many countries are also concerned about their domestic firms being victimized by discriminatory or predatory pricing practices of foreign firms, such as dumping. Dumping can occur when a firm sells its goods in a foreign market at a price below what it charges in its home market. This type of dumping is a form of international price discrimination. The second type of dumping involves the firm’s selling its goods below cost in the foreign market, in which case the dumping is a form of predatory pricing. The concern with predatory pricing is that a foreign company may lower its prices in the host country, drive host country firms out of the market, and then charge monopoly prices to host country consumers once competitors have been eliminated.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id-ID" smtClean="0"/>
              <a:t>BISNIS INTERNASIONAL/SN642033</a:t>
            </a:r>
            <a:endParaRPr lang="id-ID"/>
          </a:p>
        </p:txBody>
      </p:sp>
      <p:sp>
        <p:nvSpPr>
          <p:cNvPr id="6" name="Slide Number Placeholder 5"/>
          <p:cNvSpPr>
            <a:spLocks noGrp="1"/>
          </p:cNvSpPr>
          <p:nvPr>
            <p:ph type="sldNum" sz="quarter" idx="12"/>
          </p:nvPr>
        </p:nvSpPr>
        <p:spPr/>
        <p:txBody>
          <a:bodyPr/>
          <a:lstStyle/>
          <a:p>
            <a:fld id="{F7DBCAA5-10B7-47F4-A875-414E0C1BC79D}" type="slidenum">
              <a:rPr lang="id-ID" smtClean="0"/>
              <a:pPr/>
              <a:t>‹#›</a:t>
            </a:fld>
            <a:endParaRPr lang="id-ID"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id-ID" smtClean="0"/>
              <a:t>BISNIS INTERNASIONAL/SN642033</a:t>
            </a:r>
            <a:endParaRPr lang="id-ID"/>
          </a:p>
        </p:txBody>
      </p:sp>
      <p:sp>
        <p:nvSpPr>
          <p:cNvPr id="4" name="Slide Number Placeholder 3"/>
          <p:cNvSpPr>
            <a:spLocks noGrp="1"/>
          </p:cNvSpPr>
          <p:nvPr>
            <p:ph type="sldNum" sz="quarter" idx="12"/>
          </p:nvPr>
        </p:nvSpPr>
        <p:spPr/>
        <p:txBody>
          <a:bodyPr/>
          <a:lstStyle/>
          <a:p>
            <a:fld id="{F7DBCAA5-10B7-47F4-A875-414E0C1BC79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BISNIS INTERNASIONAL/SN642033</a:t>
            </a:r>
            <a:endParaRPr lang="en-US"/>
          </a:p>
        </p:txBody>
      </p:sp>
      <p:sp>
        <p:nvSpPr>
          <p:cNvPr id="6" name="Slide Number Placeholder 5"/>
          <p:cNvSpPr>
            <a:spLocks noGrp="1"/>
          </p:cNvSpPr>
          <p:nvPr>
            <p:ph type="sldNum" sz="quarter" idx="12"/>
          </p:nvPr>
        </p:nvSpPr>
        <p:spPr/>
        <p:txBody>
          <a:bodyPr/>
          <a:lstStyle>
            <a:lvl1pPr>
              <a:defRPr/>
            </a:lvl1pPr>
          </a:lstStyle>
          <a:p>
            <a:pPr>
              <a:defRPr/>
            </a:pPr>
            <a:fld id="{2FA9B46F-94D1-438F-8B5F-924D11C2ADA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BISNIS INTERNASIONAL/SN642033</a:t>
            </a:r>
            <a:endParaRPr lang="en-US"/>
          </a:p>
        </p:txBody>
      </p:sp>
      <p:sp>
        <p:nvSpPr>
          <p:cNvPr id="6" name="Slide Number Placeholder 5"/>
          <p:cNvSpPr>
            <a:spLocks noGrp="1"/>
          </p:cNvSpPr>
          <p:nvPr>
            <p:ph type="sldNum" sz="quarter" idx="12"/>
          </p:nvPr>
        </p:nvSpPr>
        <p:spPr/>
        <p:txBody>
          <a:bodyPr/>
          <a:lstStyle>
            <a:lvl1pPr>
              <a:defRPr/>
            </a:lvl1pPr>
          </a:lstStyle>
          <a:p>
            <a:pPr>
              <a:defRPr/>
            </a:pPr>
            <a:fld id="{38E7DB15-A257-48B6-A19B-B5D0BCE3DF8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BISNIS INTERNASIONAL/SN642033</a:t>
            </a:r>
            <a:endParaRPr lang="en-US"/>
          </a:p>
        </p:txBody>
      </p:sp>
      <p:sp>
        <p:nvSpPr>
          <p:cNvPr id="5" name="Slide Number Placeholder 5"/>
          <p:cNvSpPr>
            <a:spLocks noGrp="1"/>
          </p:cNvSpPr>
          <p:nvPr>
            <p:ph type="sldNum" sz="quarter" idx="12"/>
          </p:nvPr>
        </p:nvSpPr>
        <p:spPr/>
        <p:txBody>
          <a:bodyPr/>
          <a:lstStyle>
            <a:lvl1pPr>
              <a:defRPr/>
            </a:lvl1pPr>
          </a:lstStyle>
          <a:p>
            <a:pPr>
              <a:defRPr/>
            </a:pPr>
            <a:fld id="{61A1E099-CCCD-4866-96F6-6EED2AD5EBE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d-ID" smtClean="0"/>
              <a:t>BISNIS INTERNASIONAL/SN642033</a:t>
            </a: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BCAA5-10B7-47F4-A875-414E0C1BC79D}" type="slidenum">
              <a:rPr lang="id-ID" smtClean="0"/>
              <a:pPr/>
              <a:t>‹#›</a:t>
            </a:fld>
            <a:endParaRPr lang="id-ID"/>
          </a:p>
        </p:txBody>
      </p:sp>
      <p:pic>
        <p:nvPicPr>
          <p:cNvPr id="3074" name="Picture 2" descr="https://encrypted-tbn2.gstatic.com/images?q=tbn:ANd9GcQRpqWbDCVkOrHALfZ19H2dOnh9ounvKJZDOHOnAfZT6vZzPRW4"/>
          <p:cNvPicPr>
            <a:picLocks noChangeAspect="1" noChangeArrowheads="1"/>
          </p:cNvPicPr>
          <p:nvPr userDrawn="1"/>
        </p:nvPicPr>
        <p:blipFill>
          <a:blip r:embed="rId7"/>
          <a:srcRect/>
          <a:stretch>
            <a:fillRect/>
          </a:stretch>
        </p:blipFill>
        <p:spPr bwMode="auto">
          <a:xfrm>
            <a:off x="0" y="0"/>
            <a:ext cx="1905000" cy="781051"/>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 id="2147483658" r:id="rId5"/>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audio" Target="../media/audio7.wav"/><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audio" Target="../media/audio8.wav"/><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audio" Target="../media/audio2.wav"/></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audio" Target="../media/audio3.wav"/><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audio" Target="../media/audio4.wav"/><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audio" Target="../media/audio5.wav"/><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audio" Target="../media/audio6.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ctrTitle"/>
          </p:nvPr>
        </p:nvSpPr>
        <p:spPr>
          <a:xfrm>
            <a:off x="838200" y="2071678"/>
            <a:ext cx="7315200" cy="2500322"/>
          </a:xfrm>
        </p:spPr>
        <p:txBody>
          <a:bodyPr/>
          <a:lstStyle/>
          <a:p>
            <a:pPr eaLnBrk="1" hangingPunct="1"/>
            <a:r>
              <a:rPr lang="en-US" sz="3600" b="1" dirty="0" err="1" smtClean="0">
                <a:solidFill>
                  <a:srgbClr val="00B0F0"/>
                </a:solidFill>
              </a:rPr>
              <a:t>Bab</a:t>
            </a:r>
            <a:r>
              <a:rPr lang="en-US" sz="3600" b="1" dirty="0" smtClean="0">
                <a:solidFill>
                  <a:srgbClr val="00B0F0"/>
                </a:solidFill>
              </a:rPr>
              <a:t>: </a:t>
            </a:r>
            <a:r>
              <a:rPr lang="id-ID" sz="3600" b="1" dirty="0" smtClean="0">
                <a:solidFill>
                  <a:srgbClr val="00B0F0"/>
                </a:solidFill>
              </a:rPr>
              <a:t>6</a:t>
            </a:r>
            <a:r>
              <a:rPr lang="en-US" sz="3600" b="1" dirty="0" smtClean="0">
                <a:solidFill>
                  <a:srgbClr val="00B0F0"/>
                </a:solidFill>
              </a:rPr>
              <a:t/>
            </a:r>
            <a:br>
              <a:rPr lang="en-US" sz="3600" b="1" dirty="0" smtClean="0">
                <a:solidFill>
                  <a:srgbClr val="00B0F0"/>
                </a:solidFill>
              </a:rPr>
            </a:br>
            <a:r>
              <a:rPr lang="id-ID" sz="3600" b="1" dirty="0" smtClean="0">
                <a:solidFill>
                  <a:srgbClr val="00B0F0"/>
                </a:solidFill>
              </a:rPr>
              <a:t>Perumusan Kebijakan </a:t>
            </a:r>
            <a:r>
              <a:rPr lang="id-ID" sz="3600" b="1" dirty="0" smtClean="0">
                <a:solidFill>
                  <a:srgbClr val="00B0F0"/>
                </a:solidFill>
              </a:rPr>
              <a:t/>
            </a:r>
            <a:br>
              <a:rPr lang="id-ID" sz="3600" b="1" dirty="0" smtClean="0">
                <a:solidFill>
                  <a:srgbClr val="00B0F0"/>
                </a:solidFill>
              </a:rPr>
            </a:br>
            <a:r>
              <a:rPr lang="id-ID" sz="3600" b="1" dirty="0" smtClean="0">
                <a:solidFill>
                  <a:srgbClr val="00B0F0"/>
                </a:solidFill>
              </a:rPr>
              <a:t>Perdagangan </a:t>
            </a:r>
            <a:r>
              <a:rPr lang="id-ID" sz="3600" b="1" dirty="0" smtClean="0">
                <a:solidFill>
                  <a:srgbClr val="00B0F0"/>
                </a:solidFill>
              </a:rPr>
              <a:t>Internasional</a:t>
            </a:r>
            <a:endParaRPr lang="en-US" sz="3600" b="1" dirty="0" smtClean="0">
              <a:solidFill>
                <a:srgbClr val="00B0F0"/>
              </a:solidFill>
            </a:endParaRPr>
          </a:p>
        </p:txBody>
      </p:sp>
      <p:pic>
        <p:nvPicPr>
          <p:cNvPr id="3" name="6.1">
            <a:hlinkClick r:id="" action="ppaction://media"/>
          </p:cNvPr>
          <p:cNvPicPr>
            <a:picLocks noRot="1" noChangeAspect="1"/>
          </p:cNvPicPr>
          <p:nvPr>
            <a:wavAudioFile r:embed="rId1" name="6.1"/>
          </p:nvPr>
        </p:nvPicPr>
        <p:blipFill>
          <a:blip r:embed="rId3"/>
          <a:stretch>
            <a:fillRect/>
          </a:stretch>
        </p:blipFill>
        <p:spPr>
          <a:xfrm>
            <a:off x="8839200" y="0"/>
            <a:ext cx="304800" cy="304800"/>
          </a:xfrm>
          <a:prstGeom prst="rect">
            <a:avLst/>
          </a:prstGeom>
        </p:spPr>
      </p:pic>
      <p:sp>
        <p:nvSpPr>
          <p:cNvPr id="4" name="Slide Number Placeholder 3"/>
          <p:cNvSpPr>
            <a:spLocks noGrp="1"/>
          </p:cNvSpPr>
          <p:nvPr>
            <p:ph type="sldNum" sz="quarter" idx="12"/>
          </p:nvPr>
        </p:nvSpPr>
        <p:spPr/>
        <p:txBody>
          <a:bodyPr/>
          <a:lstStyle/>
          <a:p>
            <a:pPr>
              <a:defRPr/>
            </a:pPr>
            <a:fld id="{2FA9B46F-94D1-438F-8B5F-924D11C2ADAF}"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smtClean="0"/>
              <a:t>BISNIS INTERNASIONAL/SN642033</a:t>
            </a:r>
            <a:endParaRPr lang="en-US"/>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242" fill="hold"/>
                                        <p:tgtEl>
                                          <p:spTgt spid="3"/>
                                        </p:tgtEl>
                                      </p:cBhvr>
                                    </p:cmd>
                                  </p:childTnLst>
                                </p:cTn>
                              </p:par>
                            </p:childTnLst>
                          </p:cTn>
                        </p:par>
                      </p:childTnLst>
                    </p:cTn>
                  </p:par>
                </p:childTnLst>
              </p:cTn>
              <p:nextCondLst>
                <p:cond evt="onClick" delay="0">
                  <p:tgtEl>
                    <p:spTgt spid="3"/>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4"/>
          <p:cNvSpPr>
            <a:spLocks noGrp="1" noChangeArrowheads="1"/>
          </p:cNvSpPr>
          <p:nvPr>
            <p:ph type="title"/>
          </p:nvPr>
        </p:nvSpPr>
        <p:spPr/>
        <p:txBody>
          <a:bodyPr/>
          <a:lstStyle/>
          <a:p>
            <a:pPr eaLnBrk="1" hangingPunct="1"/>
            <a:r>
              <a:rPr lang="id-ID" sz="3200" dirty="0" smtClean="0">
                <a:solidFill>
                  <a:srgbClr val="00B0F0"/>
                </a:solidFill>
              </a:rPr>
              <a:t>Promosi Perdagangan Internasional</a:t>
            </a:r>
            <a:endParaRPr lang="en-US" sz="3200" dirty="0" smtClean="0">
              <a:solidFill>
                <a:srgbClr val="00B0F0"/>
              </a:solidFill>
            </a:endParaRPr>
          </a:p>
        </p:txBody>
      </p:sp>
      <p:sp>
        <p:nvSpPr>
          <p:cNvPr id="693253" name="AutoShape 5"/>
          <p:cNvSpPr>
            <a:spLocks noChangeArrowheads="1"/>
          </p:cNvSpPr>
          <p:nvPr/>
        </p:nvSpPr>
        <p:spPr bwMode="auto">
          <a:xfrm>
            <a:off x="1905000" y="2286000"/>
            <a:ext cx="4876800" cy="762000"/>
          </a:xfrm>
          <a:prstGeom prst="roundRect">
            <a:avLst>
              <a:gd name="adj" fmla="val 16667"/>
            </a:avLst>
          </a:prstGeom>
          <a:gradFill rotWithShape="1">
            <a:gsLst>
              <a:gs pos="0">
                <a:srgbClr val="6666FF"/>
              </a:gs>
              <a:gs pos="50000">
                <a:schemeClr val="bg1"/>
              </a:gs>
              <a:gs pos="100000">
                <a:srgbClr val="6666FF"/>
              </a:gs>
            </a:gsLst>
            <a:lin ang="189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defRPr/>
            </a:pPr>
            <a:r>
              <a:rPr lang="id-ID" sz="2800" dirty="0" smtClean="0"/>
              <a:t>Subsidi</a:t>
            </a:r>
            <a:endParaRPr lang="en-US" sz="2800" dirty="0"/>
          </a:p>
        </p:txBody>
      </p:sp>
      <p:sp>
        <p:nvSpPr>
          <p:cNvPr id="693254" name="AutoShape 6"/>
          <p:cNvSpPr>
            <a:spLocks noChangeArrowheads="1"/>
          </p:cNvSpPr>
          <p:nvPr/>
        </p:nvSpPr>
        <p:spPr bwMode="auto">
          <a:xfrm>
            <a:off x="1828800" y="3429000"/>
            <a:ext cx="5105400" cy="762000"/>
          </a:xfrm>
          <a:prstGeom prst="roundRect">
            <a:avLst>
              <a:gd name="adj" fmla="val 16667"/>
            </a:avLst>
          </a:prstGeom>
          <a:gradFill rotWithShape="1">
            <a:gsLst>
              <a:gs pos="0">
                <a:srgbClr val="FF0000"/>
              </a:gs>
              <a:gs pos="50000">
                <a:schemeClr val="bg1"/>
              </a:gs>
              <a:gs pos="100000">
                <a:srgbClr val="FF0000"/>
              </a:gs>
            </a:gsLst>
            <a:lin ang="189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defRPr/>
            </a:pPr>
            <a:r>
              <a:rPr lang="id-ID" sz="2800" dirty="0" smtClean="0"/>
              <a:t>Zona Perdagangan Luar Negeri</a:t>
            </a:r>
            <a:endParaRPr lang="en-US" sz="2800" dirty="0"/>
          </a:p>
        </p:txBody>
      </p:sp>
      <p:sp>
        <p:nvSpPr>
          <p:cNvPr id="693255" name="AutoShape 7"/>
          <p:cNvSpPr>
            <a:spLocks noChangeArrowheads="1"/>
          </p:cNvSpPr>
          <p:nvPr/>
        </p:nvSpPr>
        <p:spPr bwMode="auto">
          <a:xfrm>
            <a:off x="1905000" y="4648200"/>
            <a:ext cx="4876800" cy="762000"/>
          </a:xfrm>
          <a:prstGeom prst="roundRect">
            <a:avLst>
              <a:gd name="adj" fmla="val 16667"/>
            </a:avLst>
          </a:prstGeom>
          <a:gradFill rotWithShape="1">
            <a:gsLst>
              <a:gs pos="0">
                <a:srgbClr val="33CC33"/>
              </a:gs>
              <a:gs pos="50000">
                <a:schemeClr val="bg1"/>
              </a:gs>
              <a:gs pos="100000">
                <a:srgbClr val="33CC33"/>
              </a:gs>
            </a:gsLst>
            <a:lin ang="189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defRPr/>
            </a:pPr>
            <a:r>
              <a:rPr lang="id-ID" sz="2800" dirty="0" smtClean="0"/>
              <a:t>Program Pembiayaan Ekspor</a:t>
            </a:r>
            <a:endParaRPr lang="en-US" sz="2800" dirty="0"/>
          </a:p>
        </p:txBody>
      </p:sp>
      <p:pic>
        <p:nvPicPr>
          <p:cNvPr id="6" name="6.7">
            <a:hlinkClick r:id="" action="ppaction://media"/>
          </p:cNvPr>
          <p:cNvPicPr>
            <a:picLocks noRot="1" noChangeAspect="1"/>
          </p:cNvPicPr>
          <p:nvPr>
            <a:wavAudioFile r:embed="rId1" name="6.7"/>
          </p:nvPr>
        </p:nvPicPr>
        <p:blipFill>
          <a:blip r:embed="rId4"/>
          <a:stretch>
            <a:fillRect/>
          </a:stretch>
        </p:blipFill>
        <p:spPr>
          <a:xfrm>
            <a:off x="4419600" y="3276600"/>
            <a:ext cx="304800" cy="304800"/>
          </a:xfrm>
          <a:prstGeom prst="rect">
            <a:avLst/>
          </a:prstGeom>
        </p:spPr>
      </p:pic>
      <p:sp>
        <p:nvSpPr>
          <p:cNvPr id="7" name="Slide Number Placeholder 6"/>
          <p:cNvSpPr>
            <a:spLocks noGrp="1"/>
          </p:cNvSpPr>
          <p:nvPr>
            <p:ph type="sldNum" sz="quarter" idx="12"/>
          </p:nvPr>
        </p:nvSpPr>
        <p:spPr/>
        <p:txBody>
          <a:bodyPr/>
          <a:lstStyle/>
          <a:p>
            <a:pPr>
              <a:defRPr/>
            </a:pPr>
            <a:fld id="{61A1E099-CCCD-4866-96F6-6EED2AD5EBE4}"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BISNIS INTERNASIONAL/SN642033</a:t>
            </a:r>
            <a:endParaRPr lang="en-US"/>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618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609600" y="304800"/>
            <a:ext cx="7924800" cy="1143000"/>
          </a:xfrm>
        </p:spPr>
        <p:txBody>
          <a:bodyPr/>
          <a:lstStyle/>
          <a:p>
            <a:pPr eaLnBrk="1" hangingPunct="1"/>
            <a:r>
              <a:rPr lang="id-ID" dirty="0" smtClean="0">
                <a:solidFill>
                  <a:srgbClr val="00B0F0"/>
                </a:solidFill>
              </a:rPr>
              <a:t>Pengawasan Praktek Perdagangan Yang Tidak Adil</a:t>
            </a:r>
            <a:endParaRPr lang="en-US" dirty="0" smtClean="0">
              <a:solidFill>
                <a:srgbClr val="00B0F0"/>
              </a:solidFill>
            </a:endParaRPr>
          </a:p>
        </p:txBody>
      </p:sp>
      <p:sp>
        <p:nvSpPr>
          <p:cNvPr id="906245" name="AutoShape 5"/>
          <p:cNvSpPr>
            <a:spLocks noChangeArrowheads="1"/>
          </p:cNvSpPr>
          <p:nvPr/>
        </p:nvSpPr>
        <p:spPr bwMode="auto">
          <a:xfrm>
            <a:off x="1371600" y="2895600"/>
            <a:ext cx="2819400" cy="2362200"/>
          </a:xfrm>
          <a:prstGeom prst="octagon">
            <a:avLst>
              <a:gd name="adj" fmla="val 29287"/>
            </a:avLst>
          </a:prstGeom>
          <a:gradFill rotWithShape="1">
            <a:gsLst>
              <a:gs pos="0">
                <a:schemeClr val="accent2"/>
              </a:gs>
              <a:gs pos="50000">
                <a:schemeClr val="bg1"/>
              </a:gs>
              <a:gs pos="100000">
                <a:schemeClr val="accent2"/>
              </a:gs>
            </a:gsLst>
            <a:lin ang="189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defRPr/>
            </a:pPr>
            <a:r>
              <a:rPr lang="id-ID" sz="2800" dirty="0" smtClean="0">
                <a:solidFill>
                  <a:srgbClr val="00B0F0"/>
                </a:solidFill>
              </a:rPr>
              <a:t>Kebijakan</a:t>
            </a:r>
          </a:p>
          <a:p>
            <a:pPr algn="ctr">
              <a:defRPr/>
            </a:pPr>
            <a:r>
              <a:rPr lang="id-ID" sz="2800" dirty="0" smtClean="0">
                <a:solidFill>
                  <a:srgbClr val="00B0F0"/>
                </a:solidFill>
              </a:rPr>
              <a:t>Antisubsidi</a:t>
            </a:r>
            <a:endParaRPr lang="en-US" sz="2800" dirty="0">
              <a:solidFill>
                <a:srgbClr val="00B0F0"/>
              </a:solidFill>
            </a:endParaRPr>
          </a:p>
        </p:txBody>
      </p:sp>
      <p:sp>
        <p:nvSpPr>
          <p:cNvPr id="906246" name="AutoShape 6"/>
          <p:cNvSpPr>
            <a:spLocks noChangeArrowheads="1"/>
          </p:cNvSpPr>
          <p:nvPr/>
        </p:nvSpPr>
        <p:spPr bwMode="auto">
          <a:xfrm>
            <a:off x="4343400" y="2895600"/>
            <a:ext cx="2819400" cy="2362200"/>
          </a:xfrm>
          <a:prstGeom prst="octagon">
            <a:avLst>
              <a:gd name="adj" fmla="val 29287"/>
            </a:avLst>
          </a:prstGeom>
          <a:gradFill rotWithShape="1">
            <a:gsLst>
              <a:gs pos="0">
                <a:srgbClr val="660066"/>
              </a:gs>
              <a:gs pos="50000">
                <a:schemeClr val="bg1"/>
              </a:gs>
              <a:gs pos="100000">
                <a:srgbClr val="660066"/>
              </a:gs>
            </a:gsLst>
            <a:lin ang="189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defRPr/>
            </a:pPr>
            <a:r>
              <a:rPr lang="id-ID" sz="2800" dirty="0" smtClean="0">
                <a:solidFill>
                  <a:srgbClr val="00B0F0"/>
                </a:solidFill>
              </a:rPr>
              <a:t>Peraturan </a:t>
            </a:r>
          </a:p>
          <a:p>
            <a:pPr algn="ctr">
              <a:defRPr/>
            </a:pPr>
            <a:r>
              <a:rPr lang="id-ID" sz="2800" dirty="0" smtClean="0">
                <a:solidFill>
                  <a:srgbClr val="00B0F0"/>
                </a:solidFill>
              </a:rPr>
              <a:t>Antidumping</a:t>
            </a:r>
            <a:endParaRPr lang="en-US" sz="2800" dirty="0">
              <a:solidFill>
                <a:srgbClr val="00B0F0"/>
              </a:solidFill>
            </a:endParaRPr>
          </a:p>
        </p:txBody>
      </p:sp>
      <p:pic>
        <p:nvPicPr>
          <p:cNvPr id="5" name="6.8">
            <a:hlinkClick r:id="" action="ppaction://media"/>
          </p:cNvPr>
          <p:cNvPicPr>
            <a:picLocks noRot="1" noChangeAspect="1"/>
          </p:cNvPicPr>
          <p:nvPr>
            <a:wavAudioFile r:embed="rId1" name="6.8"/>
          </p:nvPr>
        </p:nvPicPr>
        <p:blipFill>
          <a:blip r:embed="rId4"/>
          <a:stretch>
            <a:fillRect/>
          </a:stretch>
        </p:blipFill>
        <p:spPr>
          <a:xfrm>
            <a:off x="4419600" y="3276600"/>
            <a:ext cx="304800" cy="304800"/>
          </a:xfrm>
          <a:prstGeom prst="rect">
            <a:avLst/>
          </a:prstGeom>
        </p:spPr>
      </p:pic>
      <p:sp>
        <p:nvSpPr>
          <p:cNvPr id="6" name="Slide Number Placeholder 5"/>
          <p:cNvSpPr>
            <a:spLocks noGrp="1"/>
          </p:cNvSpPr>
          <p:nvPr>
            <p:ph type="sldNum" sz="quarter" idx="12"/>
          </p:nvPr>
        </p:nvSpPr>
        <p:spPr/>
        <p:txBody>
          <a:bodyPr/>
          <a:lstStyle/>
          <a:p>
            <a:pPr>
              <a:defRPr/>
            </a:pPr>
            <a:fld id="{38E7DB15-A257-48B6-A19B-B5D0BCE3DF8D}" type="slidenum">
              <a:rPr lang="en-US" smtClean="0"/>
              <a:pPr>
                <a:defRPr/>
              </a:pPr>
              <a:t>11</a:t>
            </a:fld>
            <a:endParaRPr lang="en-US"/>
          </a:p>
        </p:txBody>
      </p:sp>
      <p:sp>
        <p:nvSpPr>
          <p:cNvPr id="7" name="Footer Placeholder 6"/>
          <p:cNvSpPr>
            <a:spLocks noGrp="1"/>
          </p:cNvSpPr>
          <p:nvPr>
            <p:ph type="ftr" sz="quarter" idx="11"/>
          </p:nvPr>
        </p:nvSpPr>
        <p:spPr/>
        <p:txBody>
          <a:bodyPr/>
          <a:lstStyle/>
          <a:p>
            <a:pPr>
              <a:defRPr/>
            </a:pPr>
            <a:r>
              <a:rPr lang="en-US" smtClean="0"/>
              <a:t>BISNIS INTERNASIONAL/SN642033</a:t>
            </a:r>
            <a:endParaRPr lang="en-US"/>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1425"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0" y="533400"/>
            <a:ext cx="6477000" cy="369332"/>
          </a:xfrm>
          <a:prstGeom prst="rect">
            <a:avLst/>
          </a:prstGeom>
          <a:noFill/>
        </p:spPr>
        <p:txBody>
          <a:bodyPr wrap="square" rtlCol="0">
            <a:spAutoFit/>
          </a:bodyPr>
          <a:lstStyle/>
          <a:p>
            <a:pPr algn="ctr"/>
            <a:r>
              <a:rPr lang="id-ID" dirty="0" smtClean="0"/>
              <a:t>EVALUASI  MAHASISWA</a:t>
            </a:r>
            <a:endParaRPr lang="id-ID" dirty="0"/>
          </a:p>
        </p:txBody>
      </p:sp>
      <p:sp>
        <p:nvSpPr>
          <p:cNvPr id="5" name="TextBox 4"/>
          <p:cNvSpPr txBox="1"/>
          <p:nvPr/>
        </p:nvSpPr>
        <p:spPr>
          <a:xfrm>
            <a:off x="304800" y="990600"/>
            <a:ext cx="7315200" cy="369332"/>
          </a:xfrm>
          <a:prstGeom prst="rect">
            <a:avLst/>
          </a:prstGeom>
          <a:noFill/>
        </p:spPr>
        <p:txBody>
          <a:bodyPr wrap="square" rtlCol="0">
            <a:spAutoFit/>
          </a:bodyPr>
          <a:lstStyle/>
          <a:p>
            <a:r>
              <a:rPr lang="id-ID" dirty="0" smtClean="0"/>
              <a:t>Jawablah Pertanyaan di Bawah Ini !!!</a:t>
            </a:r>
            <a:endParaRPr lang="id-ID" dirty="0"/>
          </a:p>
        </p:txBody>
      </p:sp>
      <p:sp>
        <p:nvSpPr>
          <p:cNvPr id="6" name="TextBox 5"/>
          <p:cNvSpPr txBox="1"/>
          <p:nvPr/>
        </p:nvSpPr>
        <p:spPr>
          <a:xfrm>
            <a:off x="457200" y="1524000"/>
            <a:ext cx="8153400" cy="3416320"/>
          </a:xfrm>
          <a:prstGeom prst="rect">
            <a:avLst/>
          </a:prstGeom>
          <a:noFill/>
        </p:spPr>
        <p:txBody>
          <a:bodyPr wrap="square" rtlCol="0">
            <a:spAutoFit/>
          </a:bodyPr>
          <a:lstStyle/>
          <a:p>
            <a:pPr marL="363538" indent="-363538">
              <a:buFont typeface="Wingdings" pitchFamily="2" charset="2"/>
              <a:buChar char="q"/>
            </a:pPr>
            <a:r>
              <a:rPr lang="id-ID" dirty="0" smtClean="0"/>
              <a:t>Manakah diantara pernyataan berikut yang merupakan pengawasan praktek yang tidak adil :</a:t>
            </a:r>
          </a:p>
          <a:p>
            <a:pPr marL="623888" indent="-260350">
              <a:buFont typeface="+mj-lt"/>
              <a:buAutoNum type="alphaLcParenR"/>
            </a:pPr>
            <a:r>
              <a:rPr lang="id-ID" dirty="0" smtClean="0"/>
              <a:t>Kebijakan Antisubsidi dan Kebijakan Harga Murah</a:t>
            </a:r>
          </a:p>
          <a:p>
            <a:pPr marL="623888" indent="-260350">
              <a:buFont typeface="+mj-lt"/>
              <a:buAutoNum type="alphaLcParenR"/>
            </a:pPr>
            <a:r>
              <a:rPr lang="id-ID" dirty="0" smtClean="0"/>
              <a:t>Kebijakan Harga Murah dan Peraturan Antidumping</a:t>
            </a:r>
          </a:p>
          <a:p>
            <a:pPr marL="623888" indent="-260350">
              <a:buFont typeface="+mj-lt"/>
              <a:buAutoNum type="alphaLcParenR"/>
            </a:pPr>
            <a:r>
              <a:rPr lang="id-ID" dirty="0" smtClean="0"/>
              <a:t>Kebijakan Discount dan Harga Murah</a:t>
            </a:r>
          </a:p>
          <a:p>
            <a:pPr marL="623888" indent="-260350">
              <a:buFont typeface="+mj-lt"/>
              <a:buAutoNum type="alphaLcParenR"/>
            </a:pPr>
            <a:r>
              <a:rPr lang="id-ID" dirty="0" smtClean="0"/>
              <a:t>Kebijakan Antisubsidi dan Peraturan Antidumping</a:t>
            </a:r>
          </a:p>
          <a:p>
            <a:pPr marL="363538" indent="-363538">
              <a:buFont typeface="Wingdings" pitchFamily="2" charset="2"/>
              <a:buChar char="q"/>
            </a:pPr>
            <a:r>
              <a:rPr lang="id-ID" dirty="0" smtClean="0"/>
              <a:t>Promosi perdagangan internasional dapat dilakukan dengan cara berikut kecuali :</a:t>
            </a:r>
          </a:p>
          <a:p>
            <a:pPr marL="623888" indent="-260350">
              <a:buFont typeface="+mj-lt"/>
              <a:buAutoNum type="alphaLcParenR"/>
            </a:pPr>
            <a:r>
              <a:rPr lang="id-ID" dirty="0" smtClean="0"/>
              <a:t>Subsidi </a:t>
            </a:r>
          </a:p>
          <a:p>
            <a:pPr marL="623888" indent="-260350">
              <a:buFont typeface="+mj-lt"/>
              <a:buAutoNum type="alphaLcParenR"/>
            </a:pPr>
            <a:r>
              <a:rPr lang="id-ID" dirty="0" smtClean="0"/>
              <a:t>Zona Perdagangan Luar Negeri</a:t>
            </a:r>
          </a:p>
          <a:p>
            <a:pPr marL="623888" indent="-260350">
              <a:buFont typeface="+mj-lt"/>
              <a:buAutoNum type="alphaLcParenR"/>
            </a:pPr>
            <a:r>
              <a:rPr lang="id-ID" dirty="0" smtClean="0"/>
              <a:t>Zona Ekonomi Ekslusif</a:t>
            </a:r>
          </a:p>
          <a:p>
            <a:pPr marL="623888" indent="-260350">
              <a:buFont typeface="+mj-lt"/>
              <a:buAutoNum type="alphaLcParenR"/>
            </a:pPr>
            <a:r>
              <a:rPr lang="id-ID" dirty="0" smtClean="0"/>
              <a:t>Program Pembiayaan Ekspor </a:t>
            </a:r>
          </a:p>
        </p:txBody>
      </p:sp>
      <p:sp>
        <p:nvSpPr>
          <p:cNvPr id="7" name="Slide Number Placeholder 6"/>
          <p:cNvSpPr>
            <a:spLocks noGrp="1"/>
          </p:cNvSpPr>
          <p:nvPr>
            <p:ph type="sldNum" sz="quarter" idx="12"/>
          </p:nvPr>
        </p:nvSpPr>
        <p:spPr/>
        <p:txBody>
          <a:bodyPr/>
          <a:lstStyle/>
          <a:p>
            <a:fld id="{F7DBCAA5-10B7-47F4-A875-414E0C1BC79D}" type="slidenum">
              <a:rPr lang="id-ID" smtClean="0"/>
              <a:pPr/>
              <a:t>12</a:t>
            </a:fld>
            <a:endParaRPr lang="id-ID"/>
          </a:p>
        </p:txBody>
      </p:sp>
      <p:sp>
        <p:nvSpPr>
          <p:cNvPr id="8" name="Footer Placeholder 7"/>
          <p:cNvSpPr>
            <a:spLocks noGrp="1"/>
          </p:cNvSpPr>
          <p:nvPr>
            <p:ph type="ftr" sz="quarter" idx="11"/>
          </p:nvPr>
        </p:nvSpPr>
        <p:spPr/>
        <p:txBody>
          <a:bodyPr/>
          <a:lstStyle/>
          <a:p>
            <a:r>
              <a:rPr lang="id-ID" smtClean="0"/>
              <a:t>BISNIS INTERNASIONAL/SN642033</a:t>
            </a:r>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8200"/>
            <a:ext cx="7772400" cy="3693319"/>
          </a:xfrm>
          <a:prstGeom prst="rect">
            <a:avLst/>
          </a:prstGeom>
          <a:noFill/>
        </p:spPr>
        <p:txBody>
          <a:bodyPr wrap="square" rtlCol="0">
            <a:spAutoFit/>
          </a:bodyPr>
          <a:lstStyle/>
          <a:p>
            <a:pPr marL="363538" indent="-363538">
              <a:buFont typeface="Wingdings" pitchFamily="2" charset="2"/>
              <a:buChar char="q"/>
            </a:pPr>
            <a:r>
              <a:rPr lang="id-ID" dirty="0" smtClean="0"/>
              <a:t>Hambatan yang mungkin terjadi pada perdagangan internasional dapat berupa :</a:t>
            </a:r>
          </a:p>
          <a:p>
            <a:pPr marL="711200" indent="-347663">
              <a:buFont typeface="+mj-lt"/>
              <a:buAutoNum type="alphaLcParenR"/>
            </a:pPr>
            <a:r>
              <a:rPr lang="id-ID" dirty="0" smtClean="0"/>
              <a:t>Tarif dan Non Tarif</a:t>
            </a:r>
          </a:p>
          <a:p>
            <a:pPr marL="711200" indent="-347663">
              <a:buFont typeface="+mj-lt"/>
              <a:buAutoNum type="alphaLcParenR"/>
            </a:pPr>
            <a:r>
              <a:rPr lang="id-ID" dirty="0" smtClean="0"/>
              <a:t>Tarif dan Korupsi</a:t>
            </a:r>
          </a:p>
          <a:p>
            <a:pPr marL="711200" indent="-347663">
              <a:buFont typeface="+mj-lt"/>
              <a:buAutoNum type="alphaLcParenR"/>
            </a:pPr>
            <a:r>
              <a:rPr lang="id-ID" dirty="0" smtClean="0"/>
              <a:t>Korupsi dan Non tarif</a:t>
            </a:r>
          </a:p>
          <a:p>
            <a:pPr marL="711200" indent="-347663">
              <a:buFont typeface="+mj-lt"/>
              <a:buAutoNum type="alphaLcParenR"/>
            </a:pPr>
            <a:r>
              <a:rPr lang="id-ID" dirty="0" smtClean="0"/>
              <a:t>Kebijakan Uang Ketat</a:t>
            </a:r>
          </a:p>
          <a:p>
            <a:pPr marL="711200" indent="-347663"/>
            <a:endParaRPr lang="id-ID" dirty="0" smtClean="0"/>
          </a:p>
          <a:p>
            <a:pPr marL="363538" indent="-363538">
              <a:buFont typeface="Wingdings" pitchFamily="2" charset="2"/>
              <a:buChar char="q"/>
            </a:pPr>
            <a:r>
              <a:rPr lang="id-ID" dirty="0" smtClean="0"/>
              <a:t>Kebijakan perdagangan dapat dilakukan dengan cara berikut kecuali :</a:t>
            </a:r>
          </a:p>
          <a:p>
            <a:pPr marL="711200" indent="-347663">
              <a:buFont typeface="+mj-lt"/>
              <a:buAutoNum type="alphaLcParenR"/>
            </a:pPr>
            <a:r>
              <a:rPr lang="id-ID" dirty="0" smtClean="0"/>
              <a:t>Program Pengembangan Ekonomi</a:t>
            </a:r>
          </a:p>
          <a:p>
            <a:pPr marL="711200" indent="-347663">
              <a:buFont typeface="+mj-lt"/>
              <a:buAutoNum type="alphaLcParenR"/>
            </a:pPr>
            <a:r>
              <a:rPr lang="id-ID" dirty="0" smtClean="0"/>
              <a:t>Kebijakan Industri</a:t>
            </a:r>
          </a:p>
          <a:p>
            <a:pPr marL="711200" indent="-347663">
              <a:buFont typeface="+mj-lt"/>
              <a:buAutoNum type="alphaLcParenR"/>
            </a:pPr>
            <a:r>
              <a:rPr lang="id-ID" dirty="0" smtClean="0"/>
              <a:t>Analisis Pilihan Publik</a:t>
            </a:r>
          </a:p>
          <a:p>
            <a:pPr marL="711200" indent="-347663">
              <a:buFont typeface="+mj-lt"/>
              <a:buAutoNum type="alphaLcParenR"/>
            </a:pPr>
            <a:r>
              <a:rPr lang="id-ID" dirty="0" smtClean="0"/>
              <a:t>Kebijakan Pasar Bebas</a:t>
            </a:r>
          </a:p>
          <a:p>
            <a:endParaRPr lang="id-ID" dirty="0"/>
          </a:p>
        </p:txBody>
      </p:sp>
      <p:sp>
        <p:nvSpPr>
          <p:cNvPr id="3" name="Slide Number Placeholder 2"/>
          <p:cNvSpPr>
            <a:spLocks noGrp="1"/>
          </p:cNvSpPr>
          <p:nvPr>
            <p:ph type="sldNum" sz="quarter" idx="12"/>
          </p:nvPr>
        </p:nvSpPr>
        <p:spPr/>
        <p:txBody>
          <a:bodyPr/>
          <a:lstStyle/>
          <a:p>
            <a:fld id="{F7DBCAA5-10B7-47F4-A875-414E0C1BC79D}" type="slidenum">
              <a:rPr lang="id-ID" smtClean="0"/>
              <a:pPr/>
              <a:t>13</a:t>
            </a:fld>
            <a:endParaRPr lang="id-ID"/>
          </a:p>
        </p:txBody>
      </p:sp>
      <p:sp>
        <p:nvSpPr>
          <p:cNvPr id="4" name="Footer Placeholder 3"/>
          <p:cNvSpPr>
            <a:spLocks noGrp="1"/>
          </p:cNvSpPr>
          <p:nvPr>
            <p:ph type="ftr" sz="quarter" idx="11"/>
          </p:nvPr>
        </p:nvSpPr>
        <p:spPr/>
        <p:txBody>
          <a:bodyPr/>
          <a:lstStyle/>
          <a:p>
            <a:r>
              <a:rPr lang="id-ID" smtClean="0"/>
              <a:t>BISNIS INTERNASIONAL/SN642033</a:t>
            </a:r>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7DBCAA5-10B7-47F4-A875-414E0C1BC79D}" type="slidenum">
              <a:rPr lang="id-ID" smtClean="0"/>
              <a:pPr/>
              <a:t>14</a:t>
            </a:fld>
            <a:endParaRPr lang="id-ID"/>
          </a:p>
        </p:txBody>
      </p:sp>
      <p:sp>
        <p:nvSpPr>
          <p:cNvPr id="5" name="Footer Placeholder 4"/>
          <p:cNvSpPr>
            <a:spLocks noGrp="1"/>
          </p:cNvSpPr>
          <p:nvPr>
            <p:ph type="ftr" sz="quarter" idx="11"/>
          </p:nvPr>
        </p:nvSpPr>
        <p:spPr/>
        <p:txBody>
          <a:bodyPr/>
          <a:lstStyle/>
          <a:p>
            <a:r>
              <a:rPr lang="id-ID" smtClean="0"/>
              <a:t>BISNIS INTERNASIONAL/SN642033</a:t>
            </a:r>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t>BISNIS INTERNASIONAL/SN642033</a:t>
            </a:r>
            <a:endParaRPr lang="en-US"/>
          </a:p>
        </p:txBody>
      </p:sp>
      <p:sp>
        <p:nvSpPr>
          <p:cNvPr id="5" name="Slide Number Placeholder 4"/>
          <p:cNvSpPr>
            <a:spLocks noGrp="1"/>
          </p:cNvSpPr>
          <p:nvPr>
            <p:ph type="sldNum" sz="quarter" idx="12"/>
          </p:nvPr>
        </p:nvSpPr>
        <p:spPr/>
        <p:txBody>
          <a:bodyPr/>
          <a:lstStyle/>
          <a:p>
            <a:pPr>
              <a:defRPr/>
            </a:pPr>
            <a:fld id="{2FA9B46F-94D1-438F-8B5F-924D11C2ADAF}" type="slidenum">
              <a:rPr lang="en-US" smtClean="0"/>
              <a:pPr>
                <a:defRPr/>
              </a:pPr>
              <a:t>2</a:t>
            </a:fld>
            <a:endParaRPr lang="en-US"/>
          </a:p>
        </p:txBody>
      </p:sp>
      <p:sp>
        <p:nvSpPr>
          <p:cNvPr id="6" name="TextBox 5"/>
          <p:cNvSpPr txBox="1"/>
          <p:nvPr/>
        </p:nvSpPr>
        <p:spPr>
          <a:xfrm>
            <a:off x="642910" y="1214422"/>
            <a:ext cx="8143932" cy="3447098"/>
          </a:xfrm>
          <a:prstGeom prst="rect">
            <a:avLst/>
          </a:prstGeom>
          <a:noFill/>
        </p:spPr>
        <p:txBody>
          <a:bodyPr wrap="square" rtlCol="0">
            <a:spAutoFit/>
          </a:bodyPr>
          <a:lstStyle/>
          <a:p>
            <a:r>
              <a:rPr lang="id-ID" sz="2000" dirty="0" smtClean="0"/>
              <a:t>Tujuan Intruksional Umum</a:t>
            </a:r>
          </a:p>
          <a:p>
            <a:r>
              <a:rPr lang="id-ID" sz="2000" dirty="0" smtClean="0"/>
              <a:t>Mahasiswa mampu menjelaskan dan menganalisis implementasi Bisnis Internasional.</a:t>
            </a:r>
          </a:p>
          <a:p>
            <a:endParaRPr lang="id-ID" sz="2000" b="1" dirty="0" smtClean="0"/>
          </a:p>
          <a:p>
            <a:r>
              <a:rPr lang="id-ID" sz="2000" dirty="0" smtClean="0"/>
              <a:t>Tujuan Intruksional Khusus</a:t>
            </a:r>
          </a:p>
          <a:p>
            <a:r>
              <a:rPr lang="id-ID" sz="2000" dirty="0" smtClean="0"/>
              <a:t>Setelah mempelajari bab ini, Anda diharapkan mampu :</a:t>
            </a:r>
          </a:p>
          <a:p>
            <a:pPr marL="274638" indent="-274638">
              <a:buFont typeface="+mj-lt"/>
              <a:buAutoNum type="arabicPeriod"/>
            </a:pPr>
            <a:r>
              <a:rPr lang="id-ID" sz="2000" dirty="0" smtClean="0"/>
              <a:t>Menjelaskan mengenai intervensi perdagangan</a:t>
            </a:r>
          </a:p>
          <a:p>
            <a:pPr marL="274638" indent="-274638">
              <a:buFont typeface="+mj-lt"/>
              <a:buAutoNum type="arabicPeriod"/>
            </a:pPr>
            <a:r>
              <a:rPr lang="id-ID" sz="2000" dirty="0" smtClean="0"/>
              <a:t>Menjelaskan hambatan dalam perdagangan internasional</a:t>
            </a:r>
          </a:p>
          <a:p>
            <a:pPr marL="274638" indent="-274638">
              <a:buFont typeface="+mj-lt"/>
              <a:buAutoNum type="arabicPeriod"/>
            </a:pPr>
            <a:r>
              <a:rPr lang="id-ID" sz="2000" dirty="0" smtClean="0"/>
              <a:t>Menjelaskan promosi dalam perdagangan internasional</a:t>
            </a:r>
          </a:p>
          <a:p>
            <a:pPr marL="274638" indent="-274638">
              <a:buFont typeface="+mj-lt"/>
              <a:buAutoNum type="arabicPeriod"/>
            </a:pPr>
            <a:r>
              <a:rPr lang="id-ID" sz="2000" dirty="0" smtClean="0"/>
              <a:t>Menjelaskan pengawasan praktek perdagangan internasional</a:t>
            </a:r>
            <a:endParaRPr lang="id-ID" sz="2000" dirty="0" smtClean="0"/>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id-ID" smtClean="0"/>
              <a:t>BISNIS INTERNASIONAL/SN642033</a:t>
            </a:r>
            <a:endParaRPr lang="id-ID"/>
          </a:p>
        </p:txBody>
      </p:sp>
      <p:sp>
        <p:nvSpPr>
          <p:cNvPr id="3" name="Slide Number Placeholder 2"/>
          <p:cNvSpPr>
            <a:spLocks noGrp="1"/>
          </p:cNvSpPr>
          <p:nvPr>
            <p:ph type="sldNum" sz="quarter" idx="12"/>
          </p:nvPr>
        </p:nvSpPr>
        <p:spPr/>
        <p:txBody>
          <a:bodyPr/>
          <a:lstStyle/>
          <a:p>
            <a:fld id="{F7DBCAA5-10B7-47F4-A875-414E0C1BC79D}" type="slidenum">
              <a:rPr lang="id-ID" smtClean="0"/>
              <a:pPr/>
              <a:t>3</a:t>
            </a:fld>
            <a:endParaRPr lang="id-ID"/>
          </a:p>
        </p:txBody>
      </p:sp>
      <p:sp>
        <p:nvSpPr>
          <p:cNvPr id="4" name="TextBox 3"/>
          <p:cNvSpPr txBox="1"/>
          <p:nvPr/>
        </p:nvSpPr>
        <p:spPr>
          <a:xfrm>
            <a:off x="1500158" y="1185850"/>
            <a:ext cx="6477000" cy="369332"/>
          </a:xfrm>
          <a:prstGeom prst="rect">
            <a:avLst/>
          </a:prstGeom>
          <a:noFill/>
        </p:spPr>
        <p:txBody>
          <a:bodyPr wrap="square" rtlCol="0">
            <a:spAutoFit/>
          </a:bodyPr>
          <a:lstStyle/>
          <a:p>
            <a:pPr algn="ctr"/>
            <a:r>
              <a:rPr lang="id-ID" dirty="0" smtClean="0"/>
              <a:t>PRE TEST</a:t>
            </a:r>
            <a:endParaRPr lang="id-ID" dirty="0"/>
          </a:p>
        </p:txBody>
      </p:sp>
      <p:sp>
        <p:nvSpPr>
          <p:cNvPr id="5" name="TextBox 4"/>
          <p:cNvSpPr txBox="1"/>
          <p:nvPr/>
        </p:nvSpPr>
        <p:spPr>
          <a:xfrm>
            <a:off x="357158" y="1643050"/>
            <a:ext cx="7315200" cy="369332"/>
          </a:xfrm>
          <a:prstGeom prst="rect">
            <a:avLst/>
          </a:prstGeom>
          <a:noFill/>
        </p:spPr>
        <p:txBody>
          <a:bodyPr wrap="square" rtlCol="0">
            <a:spAutoFit/>
          </a:bodyPr>
          <a:lstStyle/>
          <a:p>
            <a:r>
              <a:rPr lang="id-ID" dirty="0" smtClean="0"/>
              <a:t>Jawablah Pertanyaan di Bawah Ini !!!</a:t>
            </a:r>
            <a:endParaRPr lang="id-ID" dirty="0"/>
          </a:p>
        </p:txBody>
      </p:sp>
      <p:sp>
        <p:nvSpPr>
          <p:cNvPr id="6" name="TextBox 5"/>
          <p:cNvSpPr txBox="1"/>
          <p:nvPr/>
        </p:nvSpPr>
        <p:spPr>
          <a:xfrm>
            <a:off x="509558" y="2176450"/>
            <a:ext cx="8153400" cy="3416320"/>
          </a:xfrm>
          <a:prstGeom prst="rect">
            <a:avLst/>
          </a:prstGeom>
          <a:noFill/>
        </p:spPr>
        <p:txBody>
          <a:bodyPr wrap="square" rtlCol="0">
            <a:spAutoFit/>
          </a:bodyPr>
          <a:lstStyle/>
          <a:p>
            <a:pPr marL="363538" indent="-363538">
              <a:buFont typeface="Wingdings" pitchFamily="2" charset="2"/>
              <a:buChar char="q"/>
            </a:pPr>
            <a:r>
              <a:rPr lang="id-ID" dirty="0" smtClean="0"/>
              <a:t>Manakah diantara pernyataan berikut yang merupakan pengawasan praktek yang tidak adil :</a:t>
            </a:r>
          </a:p>
          <a:p>
            <a:pPr marL="623888" indent="-260350">
              <a:buFont typeface="+mj-lt"/>
              <a:buAutoNum type="alphaLcParenR"/>
            </a:pPr>
            <a:r>
              <a:rPr lang="id-ID" dirty="0" smtClean="0"/>
              <a:t>Kebijakan Antisubsidi dan Kebijakan Harga Murah</a:t>
            </a:r>
          </a:p>
          <a:p>
            <a:pPr marL="623888" indent="-260350">
              <a:buFont typeface="+mj-lt"/>
              <a:buAutoNum type="alphaLcParenR"/>
            </a:pPr>
            <a:r>
              <a:rPr lang="id-ID" dirty="0" smtClean="0"/>
              <a:t>Kebijakan Harga Murah dan Peraturan Antidumping</a:t>
            </a:r>
          </a:p>
          <a:p>
            <a:pPr marL="623888" indent="-260350">
              <a:buFont typeface="+mj-lt"/>
              <a:buAutoNum type="alphaLcParenR"/>
            </a:pPr>
            <a:r>
              <a:rPr lang="id-ID" dirty="0" smtClean="0"/>
              <a:t>Kebijakan Discount dan Harga Murah</a:t>
            </a:r>
          </a:p>
          <a:p>
            <a:pPr marL="623888" indent="-260350">
              <a:buFont typeface="+mj-lt"/>
              <a:buAutoNum type="alphaLcParenR"/>
            </a:pPr>
            <a:r>
              <a:rPr lang="id-ID" dirty="0" smtClean="0"/>
              <a:t>Kebijakan Antisubsidi dan Peraturan Antidumping</a:t>
            </a:r>
          </a:p>
          <a:p>
            <a:pPr marL="363538" indent="-363538">
              <a:buFont typeface="Wingdings" pitchFamily="2" charset="2"/>
              <a:buChar char="q"/>
            </a:pPr>
            <a:r>
              <a:rPr lang="id-ID" dirty="0" smtClean="0"/>
              <a:t>Promosi perdagangan internasional dapat dilakukan dengan cara berikut kecuali :</a:t>
            </a:r>
          </a:p>
          <a:p>
            <a:pPr marL="623888" indent="-260350">
              <a:buFont typeface="+mj-lt"/>
              <a:buAutoNum type="alphaLcParenR"/>
            </a:pPr>
            <a:r>
              <a:rPr lang="id-ID" dirty="0" smtClean="0"/>
              <a:t>Subsidi </a:t>
            </a:r>
          </a:p>
          <a:p>
            <a:pPr marL="623888" indent="-260350">
              <a:buFont typeface="+mj-lt"/>
              <a:buAutoNum type="alphaLcParenR"/>
            </a:pPr>
            <a:r>
              <a:rPr lang="id-ID" dirty="0" smtClean="0"/>
              <a:t>Zona Perdagangan Luar Negeri</a:t>
            </a:r>
          </a:p>
          <a:p>
            <a:pPr marL="623888" indent="-260350">
              <a:buFont typeface="+mj-lt"/>
              <a:buAutoNum type="alphaLcParenR"/>
            </a:pPr>
            <a:r>
              <a:rPr lang="id-ID" dirty="0" smtClean="0"/>
              <a:t>Zona Ekonomi Ekslusif</a:t>
            </a:r>
          </a:p>
          <a:p>
            <a:pPr marL="623888" indent="-260350">
              <a:buFont typeface="+mj-lt"/>
              <a:buAutoNum type="alphaLcParenR"/>
            </a:pPr>
            <a:r>
              <a:rPr lang="id-ID" dirty="0" smtClean="0"/>
              <a:t>Program Pembiayaan Ekspor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id-ID" smtClean="0"/>
              <a:t>BISNIS INTERNASIONAL/SN642033</a:t>
            </a:r>
            <a:endParaRPr lang="id-ID"/>
          </a:p>
        </p:txBody>
      </p:sp>
      <p:sp>
        <p:nvSpPr>
          <p:cNvPr id="3" name="Slide Number Placeholder 2"/>
          <p:cNvSpPr>
            <a:spLocks noGrp="1"/>
          </p:cNvSpPr>
          <p:nvPr>
            <p:ph type="sldNum" sz="quarter" idx="12"/>
          </p:nvPr>
        </p:nvSpPr>
        <p:spPr/>
        <p:txBody>
          <a:bodyPr/>
          <a:lstStyle/>
          <a:p>
            <a:fld id="{F7DBCAA5-10B7-47F4-A875-414E0C1BC79D}" type="slidenum">
              <a:rPr lang="id-ID" smtClean="0"/>
              <a:pPr/>
              <a:t>4</a:t>
            </a:fld>
            <a:endParaRPr lang="id-ID"/>
          </a:p>
        </p:txBody>
      </p:sp>
      <p:sp>
        <p:nvSpPr>
          <p:cNvPr id="4" name="TextBox 3"/>
          <p:cNvSpPr txBox="1"/>
          <p:nvPr/>
        </p:nvSpPr>
        <p:spPr>
          <a:xfrm>
            <a:off x="609600" y="838200"/>
            <a:ext cx="7772400" cy="3693319"/>
          </a:xfrm>
          <a:prstGeom prst="rect">
            <a:avLst/>
          </a:prstGeom>
          <a:noFill/>
        </p:spPr>
        <p:txBody>
          <a:bodyPr wrap="square" rtlCol="0">
            <a:spAutoFit/>
          </a:bodyPr>
          <a:lstStyle/>
          <a:p>
            <a:pPr marL="363538" indent="-363538">
              <a:buFont typeface="Wingdings" pitchFamily="2" charset="2"/>
              <a:buChar char="q"/>
            </a:pPr>
            <a:r>
              <a:rPr lang="id-ID" dirty="0" smtClean="0"/>
              <a:t>Hambatan yang mungkin terjadi pada perdagangan internasional dapat berupa :</a:t>
            </a:r>
          </a:p>
          <a:p>
            <a:pPr marL="711200" indent="-347663">
              <a:buFont typeface="+mj-lt"/>
              <a:buAutoNum type="alphaLcParenR"/>
            </a:pPr>
            <a:r>
              <a:rPr lang="id-ID" dirty="0" smtClean="0"/>
              <a:t>Tarif dan Non Tarif</a:t>
            </a:r>
          </a:p>
          <a:p>
            <a:pPr marL="711200" indent="-347663">
              <a:buFont typeface="+mj-lt"/>
              <a:buAutoNum type="alphaLcParenR"/>
            </a:pPr>
            <a:r>
              <a:rPr lang="id-ID" dirty="0" smtClean="0"/>
              <a:t>Tarif dan Korupsi</a:t>
            </a:r>
          </a:p>
          <a:p>
            <a:pPr marL="711200" indent="-347663">
              <a:buFont typeface="+mj-lt"/>
              <a:buAutoNum type="alphaLcParenR"/>
            </a:pPr>
            <a:r>
              <a:rPr lang="id-ID" dirty="0" smtClean="0"/>
              <a:t>Korupsi dan Non tarif</a:t>
            </a:r>
          </a:p>
          <a:p>
            <a:pPr marL="711200" indent="-347663">
              <a:buFont typeface="+mj-lt"/>
              <a:buAutoNum type="alphaLcParenR"/>
            </a:pPr>
            <a:r>
              <a:rPr lang="id-ID" dirty="0" smtClean="0"/>
              <a:t>Kebijakan Uang Ketat</a:t>
            </a:r>
          </a:p>
          <a:p>
            <a:pPr marL="711200" indent="-347663"/>
            <a:endParaRPr lang="id-ID" dirty="0" smtClean="0"/>
          </a:p>
          <a:p>
            <a:pPr marL="363538" indent="-363538">
              <a:buFont typeface="Wingdings" pitchFamily="2" charset="2"/>
              <a:buChar char="q"/>
            </a:pPr>
            <a:r>
              <a:rPr lang="id-ID" dirty="0" smtClean="0"/>
              <a:t>Kebijakan perdagangan dapat dilakukan dengan cara berikut kecuali :</a:t>
            </a:r>
          </a:p>
          <a:p>
            <a:pPr marL="711200" indent="-347663">
              <a:buFont typeface="+mj-lt"/>
              <a:buAutoNum type="alphaLcParenR"/>
            </a:pPr>
            <a:r>
              <a:rPr lang="id-ID" dirty="0" smtClean="0"/>
              <a:t>Program Pengembangan Ekonomi</a:t>
            </a:r>
          </a:p>
          <a:p>
            <a:pPr marL="711200" indent="-347663">
              <a:buFont typeface="+mj-lt"/>
              <a:buAutoNum type="alphaLcParenR"/>
            </a:pPr>
            <a:r>
              <a:rPr lang="id-ID" dirty="0" smtClean="0"/>
              <a:t>Kebijakan Industri</a:t>
            </a:r>
          </a:p>
          <a:p>
            <a:pPr marL="711200" indent="-347663">
              <a:buFont typeface="+mj-lt"/>
              <a:buAutoNum type="alphaLcParenR"/>
            </a:pPr>
            <a:r>
              <a:rPr lang="id-ID" dirty="0" smtClean="0"/>
              <a:t>Analisis Pilihan Publik</a:t>
            </a:r>
          </a:p>
          <a:p>
            <a:pPr marL="711200" indent="-347663">
              <a:buFont typeface="+mj-lt"/>
              <a:buAutoNum type="alphaLcParenR"/>
            </a:pPr>
            <a:r>
              <a:rPr lang="id-ID" dirty="0" smtClean="0"/>
              <a:t>Kebijakan Pasar Bebas</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B0F0"/>
                </a:solidFill>
              </a:rPr>
              <a:t>Alasan</a:t>
            </a:r>
            <a:r>
              <a:rPr lang="en-US" dirty="0" smtClean="0">
                <a:solidFill>
                  <a:srgbClr val="00B0F0"/>
                </a:solidFill>
              </a:rPr>
              <a:t> </a:t>
            </a:r>
            <a:r>
              <a:rPr lang="en-US" dirty="0" err="1" smtClean="0">
                <a:solidFill>
                  <a:srgbClr val="00B0F0"/>
                </a:solidFill>
              </a:rPr>
              <a:t>Intervensi</a:t>
            </a:r>
            <a:r>
              <a:rPr lang="en-US" dirty="0" smtClean="0">
                <a:solidFill>
                  <a:srgbClr val="00B0F0"/>
                </a:solidFill>
              </a:rPr>
              <a:t> </a:t>
            </a:r>
            <a:r>
              <a:rPr lang="en-US" dirty="0" err="1" smtClean="0">
                <a:solidFill>
                  <a:srgbClr val="00B0F0"/>
                </a:solidFill>
              </a:rPr>
              <a:t>Dagang</a:t>
            </a:r>
            <a:endParaRPr lang="en-US" dirty="0">
              <a:solidFill>
                <a:srgbClr val="00B0F0"/>
              </a:solidFill>
            </a:endParaRPr>
          </a:p>
        </p:txBody>
      </p:sp>
      <p:sp>
        <p:nvSpPr>
          <p:cNvPr id="3" name="Content Placeholder 2"/>
          <p:cNvSpPr>
            <a:spLocks noGrp="1"/>
          </p:cNvSpPr>
          <p:nvPr>
            <p:ph sz="quarter" idx="1"/>
          </p:nvPr>
        </p:nvSpPr>
        <p:spPr/>
        <p:txBody>
          <a:bodyPr/>
          <a:lstStyle/>
          <a:p>
            <a:pPr algn="just"/>
            <a:r>
              <a:rPr lang="en-US" sz="2800" dirty="0" err="1" smtClean="0">
                <a:solidFill>
                  <a:srgbClr val="00B0F0"/>
                </a:solidFill>
              </a:rPr>
              <a:t>Haruskah</a:t>
            </a:r>
            <a:r>
              <a:rPr lang="en-US" sz="2800" dirty="0" smtClean="0">
                <a:solidFill>
                  <a:srgbClr val="00B0F0"/>
                </a:solidFill>
              </a:rPr>
              <a:t> </a:t>
            </a:r>
            <a:r>
              <a:rPr lang="en-US" sz="2800" dirty="0" err="1" smtClean="0">
                <a:solidFill>
                  <a:srgbClr val="00B0F0"/>
                </a:solidFill>
              </a:rPr>
              <a:t>pemerintah</a:t>
            </a:r>
            <a:r>
              <a:rPr lang="en-US" sz="2800" dirty="0" smtClean="0">
                <a:solidFill>
                  <a:srgbClr val="00B0F0"/>
                </a:solidFill>
              </a:rPr>
              <a:t> </a:t>
            </a:r>
            <a:r>
              <a:rPr lang="en-US" sz="2800" dirty="0" err="1" smtClean="0">
                <a:solidFill>
                  <a:srgbClr val="00B0F0"/>
                </a:solidFill>
              </a:rPr>
              <a:t>nasional</a:t>
            </a:r>
            <a:r>
              <a:rPr lang="en-US" sz="2800" dirty="0" smtClean="0">
                <a:solidFill>
                  <a:srgbClr val="00B0F0"/>
                </a:solidFill>
              </a:rPr>
              <a:t> </a:t>
            </a:r>
            <a:r>
              <a:rPr lang="en-US" sz="2800" dirty="0" err="1" smtClean="0">
                <a:solidFill>
                  <a:srgbClr val="00B0F0"/>
                </a:solidFill>
              </a:rPr>
              <a:t>melakukan</a:t>
            </a:r>
            <a:r>
              <a:rPr lang="en-US" sz="2800" dirty="0" smtClean="0">
                <a:solidFill>
                  <a:srgbClr val="00B0F0"/>
                </a:solidFill>
              </a:rPr>
              <a:t> </a:t>
            </a:r>
            <a:r>
              <a:rPr lang="en-US" sz="2800" dirty="0" err="1" smtClean="0">
                <a:solidFill>
                  <a:srgbClr val="00B0F0"/>
                </a:solidFill>
              </a:rPr>
              <a:t>intervensi</a:t>
            </a:r>
            <a:r>
              <a:rPr lang="en-US" sz="2800" dirty="0" smtClean="0">
                <a:solidFill>
                  <a:srgbClr val="00B0F0"/>
                </a:solidFill>
              </a:rPr>
              <a:t> </a:t>
            </a:r>
            <a:r>
              <a:rPr lang="en-US" sz="2800" dirty="0" err="1" smtClean="0">
                <a:solidFill>
                  <a:srgbClr val="00B0F0"/>
                </a:solidFill>
              </a:rPr>
              <a:t>untuk</a:t>
            </a:r>
            <a:r>
              <a:rPr lang="en-US" sz="2800" dirty="0" smtClean="0">
                <a:solidFill>
                  <a:srgbClr val="00B0F0"/>
                </a:solidFill>
              </a:rPr>
              <a:t> </a:t>
            </a:r>
            <a:r>
              <a:rPr lang="en-US" sz="2800" dirty="0" err="1" smtClean="0">
                <a:solidFill>
                  <a:srgbClr val="00B0F0"/>
                </a:solidFill>
              </a:rPr>
              <a:t>melindungi</a:t>
            </a:r>
            <a:r>
              <a:rPr lang="en-US" sz="2800" dirty="0" smtClean="0">
                <a:solidFill>
                  <a:srgbClr val="00B0F0"/>
                </a:solidFill>
              </a:rPr>
              <a:t> </a:t>
            </a:r>
            <a:r>
              <a:rPr lang="en-US" sz="2800" dirty="0" err="1" smtClean="0">
                <a:solidFill>
                  <a:srgbClr val="00B0F0"/>
                </a:solidFill>
              </a:rPr>
              <a:t>perusahaan</a:t>
            </a:r>
            <a:r>
              <a:rPr lang="en-US" sz="2800" dirty="0" smtClean="0">
                <a:solidFill>
                  <a:srgbClr val="00B0F0"/>
                </a:solidFill>
              </a:rPr>
              <a:t> </a:t>
            </a:r>
            <a:r>
              <a:rPr lang="en-US" sz="2800" dirty="0" err="1" smtClean="0">
                <a:solidFill>
                  <a:srgbClr val="00B0F0"/>
                </a:solidFill>
              </a:rPr>
              <a:t>domestik</a:t>
            </a:r>
            <a:r>
              <a:rPr lang="en-US" sz="2800" dirty="0" smtClean="0">
                <a:solidFill>
                  <a:srgbClr val="00B0F0"/>
                </a:solidFill>
              </a:rPr>
              <a:t> </a:t>
            </a:r>
            <a:r>
              <a:rPr lang="en-US" sz="2800" dirty="0" err="1" smtClean="0">
                <a:solidFill>
                  <a:srgbClr val="00B0F0"/>
                </a:solidFill>
              </a:rPr>
              <a:t>negara</a:t>
            </a:r>
            <a:r>
              <a:rPr lang="en-US" sz="2800" dirty="0" smtClean="0">
                <a:solidFill>
                  <a:srgbClr val="00B0F0"/>
                </a:solidFill>
              </a:rPr>
              <a:t> </a:t>
            </a:r>
            <a:r>
              <a:rPr lang="en-US" sz="2800" dirty="0" err="1" smtClean="0">
                <a:solidFill>
                  <a:srgbClr val="00B0F0"/>
                </a:solidFill>
              </a:rPr>
              <a:t>itu</a:t>
            </a:r>
            <a:r>
              <a:rPr lang="en-US" sz="2800" dirty="0" smtClean="0">
                <a:solidFill>
                  <a:srgbClr val="00B0F0"/>
                </a:solidFill>
              </a:rPr>
              <a:t> </a:t>
            </a:r>
            <a:r>
              <a:rPr lang="en-US" sz="2800" dirty="0" err="1" smtClean="0">
                <a:solidFill>
                  <a:srgbClr val="00B0F0"/>
                </a:solidFill>
              </a:rPr>
              <a:t>dengan</a:t>
            </a:r>
            <a:r>
              <a:rPr lang="en-US" sz="2800" dirty="0" smtClean="0">
                <a:solidFill>
                  <a:srgbClr val="00B0F0"/>
                </a:solidFill>
              </a:rPr>
              <a:t> </a:t>
            </a:r>
            <a:r>
              <a:rPr lang="en-US" sz="2800" dirty="0" err="1" smtClean="0">
                <a:solidFill>
                  <a:srgbClr val="00B0F0"/>
                </a:solidFill>
              </a:rPr>
              <a:t>mengenakan</a:t>
            </a:r>
            <a:r>
              <a:rPr lang="en-US" sz="2800" dirty="0" smtClean="0">
                <a:solidFill>
                  <a:srgbClr val="00B0F0"/>
                </a:solidFill>
              </a:rPr>
              <a:t> </a:t>
            </a:r>
            <a:r>
              <a:rPr lang="en-US" sz="2800" dirty="0" err="1" smtClean="0">
                <a:solidFill>
                  <a:srgbClr val="00B0F0"/>
                </a:solidFill>
              </a:rPr>
              <a:t>pajak</a:t>
            </a:r>
            <a:r>
              <a:rPr lang="en-US" sz="2800" dirty="0" smtClean="0">
                <a:solidFill>
                  <a:srgbClr val="00B0F0"/>
                </a:solidFill>
              </a:rPr>
              <a:t> </a:t>
            </a:r>
            <a:r>
              <a:rPr lang="en-US" sz="2800" dirty="0" err="1" smtClean="0">
                <a:solidFill>
                  <a:srgbClr val="00B0F0"/>
                </a:solidFill>
              </a:rPr>
              <a:t>barang</a:t>
            </a:r>
            <a:r>
              <a:rPr lang="en-US" sz="2800" dirty="0" smtClean="0">
                <a:solidFill>
                  <a:srgbClr val="00B0F0"/>
                </a:solidFill>
              </a:rPr>
              <a:t> </a:t>
            </a:r>
            <a:r>
              <a:rPr lang="en-US" sz="2800" dirty="0" err="1" smtClean="0">
                <a:solidFill>
                  <a:srgbClr val="00B0F0"/>
                </a:solidFill>
              </a:rPr>
              <a:t>asing</a:t>
            </a:r>
            <a:r>
              <a:rPr lang="en-US" sz="2800" dirty="0" smtClean="0">
                <a:solidFill>
                  <a:srgbClr val="00B0F0"/>
                </a:solidFill>
              </a:rPr>
              <a:t> </a:t>
            </a:r>
            <a:r>
              <a:rPr lang="en-US" sz="2800" dirty="0" err="1" smtClean="0">
                <a:solidFill>
                  <a:srgbClr val="00B0F0"/>
                </a:solidFill>
              </a:rPr>
              <a:t>memasuki</a:t>
            </a:r>
            <a:r>
              <a:rPr lang="en-US" sz="2800" dirty="0" smtClean="0">
                <a:solidFill>
                  <a:srgbClr val="00B0F0"/>
                </a:solidFill>
              </a:rPr>
              <a:t> </a:t>
            </a:r>
            <a:r>
              <a:rPr lang="en-US" sz="2800" dirty="0" err="1" smtClean="0">
                <a:solidFill>
                  <a:srgbClr val="00B0F0"/>
                </a:solidFill>
              </a:rPr>
              <a:t>pasar</a:t>
            </a:r>
            <a:r>
              <a:rPr lang="en-US" sz="2800" dirty="0" smtClean="0">
                <a:solidFill>
                  <a:srgbClr val="00B0F0"/>
                </a:solidFill>
              </a:rPr>
              <a:t> </a:t>
            </a:r>
            <a:r>
              <a:rPr lang="en-US" sz="2800" dirty="0" err="1" smtClean="0">
                <a:solidFill>
                  <a:srgbClr val="00B0F0"/>
                </a:solidFill>
              </a:rPr>
              <a:t>domestik</a:t>
            </a:r>
            <a:r>
              <a:rPr lang="en-US" sz="2800" dirty="0" smtClean="0">
                <a:solidFill>
                  <a:srgbClr val="00B0F0"/>
                </a:solidFill>
              </a:rPr>
              <a:t> </a:t>
            </a:r>
            <a:r>
              <a:rPr lang="en-US" sz="2800" dirty="0" err="1" smtClean="0">
                <a:solidFill>
                  <a:srgbClr val="00B0F0"/>
                </a:solidFill>
              </a:rPr>
              <a:t>atau</a:t>
            </a:r>
            <a:r>
              <a:rPr lang="en-US" sz="2800" dirty="0" smtClean="0">
                <a:solidFill>
                  <a:srgbClr val="00B0F0"/>
                </a:solidFill>
              </a:rPr>
              <a:t> </a:t>
            </a:r>
            <a:r>
              <a:rPr lang="en-US" sz="2800" dirty="0" err="1" smtClean="0">
                <a:solidFill>
                  <a:srgbClr val="00B0F0"/>
                </a:solidFill>
              </a:rPr>
              <a:t>membangun</a:t>
            </a:r>
            <a:r>
              <a:rPr lang="en-US" sz="2800" dirty="0" smtClean="0">
                <a:solidFill>
                  <a:srgbClr val="00B0F0"/>
                </a:solidFill>
              </a:rPr>
              <a:t> </a:t>
            </a:r>
            <a:r>
              <a:rPr lang="en-US" sz="2800" dirty="0" err="1" smtClean="0">
                <a:solidFill>
                  <a:srgbClr val="00B0F0"/>
                </a:solidFill>
              </a:rPr>
              <a:t>hambatan</a:t>
            </a:r>
            <a:r>
              <a:rPr lang="en-US" sz="2800" dirty="0" smtClean="0">
                <a:solidFill>
                  <a:srgbClr val="00B0F0"/>
                </a:solidFill>
              </a:rPr>
              <a:t> lain </a:t>
            </a:r>
            <a:r>
              <a:rPr lang="en-US" sz="2800" dirty="0" err="1" smtClean="0">
                <a:solidFill>
                  <a:srgbClr val="00B0F0"/>
                </a:solidFill>
              </a:rPr>
              <a:t>terhadap</a:t>
            </a:r>
            <a:r>
              <a:rPr lang="en-US" sz="2800" dirty="0" smtClean="0">
                <a:solidFill>
                  <a:srgbClr val="00B0F0"/>
                </a:solidFill>
              </a:rPr>
              <a:t> </a:t>
            </a:r>
            <a:r>
              <a:rPr lang="en-US" sz="2800" dirty="0" err="1" smtClean="0">
                <a:solidFill>
                  <a:srgbClr val="00B0F0"/>
                </a:solidFill>
              </a:rPr>
              <a:t>impor</a:t>
            </a:r>
            <a:r>
              <a:rPr lang="en-US" sz="2800" dirty="0" smtClean="0">
                <a:solidFill>
                  <a:srgbClr val="00B0F0"/>
                </a:solidFill>
              </a:rPr>
              <a:t>?</a:t>
            </a:r>
          </a:p>
          <a:p>
            <a:pPr algn="just"/>
            <a:r>
              <a:rPr lang="en-US" sz="2800" dirty="0" err="1" smtClean="0">
                <a:solidFill>
                  <a:srgbClr val="00B0F0"/>
                </a:solidFill>
              </a:rPr>
              <a:t>Haruskah</a:t>
            </a:r>
            <a:r>
              <a:rPr lang="en-US" sz="2800" dirty="0" smtClean="0">
                <a:solidFill>
                  <a:srgbClr val="00B0F0"/>
                </a:solidFill>
              </a:rPr>
              <a:t> </a:t>
            </a:r>
            <a:r>
              <a:rPr lang="en-US" sz="2800" dirty="0" err="1" smtClean="0">
                <a:solidFill>
                  <a:srgbClr val="00B0F0"/>
                </a:solidFill>
              </a:rPr>
              <a:t>pemerintah</a:t>
            </a:r>
            <a:r>
              <a:rPr lang="en-US" sz="2800" dirty="0" smtClean="0">
                <a:solidFill>
                  <a:srgbClr val="00B0F0"/>
                </a:solidFill>
              </a:rPr>
              <a:t> </a:t>
            </a:r>
            <a:r>
              <a:rPr lang="en-US" sz="2800" dirty="0" err="1" smtClean="0">
                <a:solidFill>
                  <a:srgbClr val="00B0F0"/>
                </a:solidFill>
              </a:rPr>
              <a:t>nasional</a:t>
            </a:r>
            <a:r>
              <a:rPr lang="en-US" sz="2800" dirty="0" smtClean="0">
                <a:solidFill>
                  <a:srgbClr val="00B0F0"/>
                </a:solidFill>
              </a:rPr>
              <a:t> </a:t>
            </a:r>
            <a:r>
              <a:rPr lang="en-US" sz="2800" dirty="0" err="1" smtClean="0">
                <a:solidFill>
                  <a:srgbClr val="00B0F0"/>
                </a:solidFill>
              </a:rPr>
              <a:t>secara</a:t>
            </a:r>
            <a:r>
              <a:rPr lang="en-US" sz="2800" dirty="0" smtClean="0">
                <a:solidFill>
                  <a:srgbClr val="00B0F0"/>
                </a:solidFill>
              </a:rPr>
              <a:t> </a:t>
            </a:r>
            <a:r>
              <a:rPr lang="en-US" sz="2800" dirty="0" err="1" smtClean="0">
                <a:solidFill>
                  <a:srgbClr val="00B0F0"/>
                </a:solidFill>
              </a:rPr>
              <a:t>langsung</a:t>
            </a:r>
            <a:r>
              <a:rPr lang="en-US" sz="2800" dirty="0" smtClean="0">
                <a:solidFill>
                  <a:srgbClr val="00B0F0"/>
                </a:solidFill>
              </a:rPr>
              <a:t> </a:t>
            </a:r>
            <a:r>
              <a:rPr lang="en-US" sz="2800" dirty="0" err="1" smtClean="0">
                <a:solidFill>
                  <a:srgbClr val="00B0F0"/>
                </a:solidFill>
              </a:rPr>
              <a:t>membantu</a:t>
            </a:r>
            <a:r>
              <a:rPr lang="en-US" sz="2800" dirty="0" smtClean="0">
                <a:solidFill>
                  <a:srgbClr val="00B0F0"/>
                </a:solidFill>
              </a:rPr>
              <a:t> </a:t>
            </a:r>
            <a:r>
              <a:rPr lang="en-US" sz="2800" dirty="0" err="1" smtClean="0">
                <a:solidFill>
                  <a:srgbClr val="00B0F0"/>
                </a:solidFill>
              </a:rPr>
              <a:t>perusahaan-perusahaan</a:t>
            </a:r>
            <a:r>
              <a:rPr lang="en-US" sz="2800" dirty="0" smtClean="0">
                <a:solidFill>
                  <a:srgbClr val="00B0F0"/>
                </a:solidFill>
              </a:rPr>
              <a:t> </a:t>
            </a:r>
            <a:r>
              <a:rPr lang="en-US" sz="2800" dirty="0" err="1" smtClean="0">
                <a:solidFill>
                  <a:srgbClr val="00B0F0"/>
                </a:solidFill>
              </a:rPr>
              <a:t>dalam</a:t>
            </a:r>
            <a:r>
              <a:rPr lang="en-US" sz="2800" dirty="0" smtClean="0">
                <a:solidFill>
                  <a:srgbClr val="00B0F0"/>
                </a:solidFill>
              </a:rPr>
              <a:t> </a:t>
            </a:r>
            <a:r>
              <a:rPr lang="en-US" sz="2800" dirty="0" err="1" smtClean="0">
                <a:solidFill>
                  <a:srgbClr val="00B0F0"/>
                </a:solidFill>
              </a:rPr>
              <a:t>negeri</a:t>
            </a:r>
            <a:r>
              <a:rPr lang="en-US" sz="2800" dirty="0" smtClean="0">
                <a:solidFill>
                  <a:srgbClr val="00B0F0"/>
                </a:solidFill>
              </a:rPr>
              <a:t> </a:t>
            </a:r>
            <a:r>
              <a:rPr lang="en-US" sz="2800" dirty="0" err="1" smtClean="0">
                <a:solidFill>
                  <a:srgbClr val="00B0F0"/>
                </a:solidFill>
              </a:rPr>
              <a:t>negara</a:t>
            </a:r>
            <a:r>
              <a:rPr lang="en-US" sz="2800" dirty="0" smtClean="0">
                <a:solidFill>
                  <a:srgbClr val="00B0F0"/>
                </a:solidFill>
              </a:rPr>
              <a:t> </a:t>
            </a:r>
            <a:r>
              <a:rPr lang="en-US" sz="2800" dirty="0" err="1" smtClean="0">
                <a:solidFill>
                  <a:srgbClr val="00B0F0"/>
                </a:solidFill>
              </a:rPr>
              <a:t>ini</a:t>
            </a:r>
            <a:r>
              <a:rPr lang="en-US" sz="2800" dirty="0" smtClean="0">
                <a:solidFill>
                  <a:srgbClr val="00B0F0"/>
                </a:solidFill>
              </a:rPr>
              <a:t> </a:t>
            </a:r>
            <a:r>
              <a:rPr lang="en-US" sz="2800" dirty="0" err="1" smtClean="0">
                <a:solidFill>
                  <a:srgbClr val="00B0F0"/>
                </a:solidFill>
              </a:rPr>
              <a:t>untuk</a:t>
            </a:r>
            <a:r>
              <a:rPr lang="en-US" sz="2800" dirty="0" smtClean="0">
                <a:solidFill>
                  <a:srgbClr val="00B0F0"/>
                </a:solidFill>
              </a:rPr>
              <a:t> </a:t>
            </a:r>
            <a:r>
              <a:rPr lang="en-US" sz="2800" dirty="0" err="1" smtClean="0">
                <a:solidFill>
                  <a:srgbClr val="00B0F0"/>
                </a:solidFill>
              </a:rPr>
              <a:t>meningkatkan</a:t>
            </a:r>
            <a:r>
              <a:rPr lang="en-US" sz="2800" dirty="0" smtClean="0">
                <a:solidFill>
                  <a:srgbClr val="00B0F0"/>
                </a:solidFill>
              </a:rPr>
              <a:t> </a:t>
            </a:r>
            <a:r>
              <a:rPr lang="en-US" sz="2800" dirty="0" err="1" smtClean="0">
                <a:solidFill>
                  <a:srgbClr val="00B0F0"/>
                </a:solidFill>
              </a:rPr>
              <a:t>penjualan</a:t>
            </a:r>
            <a:r>
              <a:rPr lang="en-US" sz="2800" dirty="0" smtClean="0">
                <a:solidFill>
                  <a:srgbClr val="00B0F0"/>
                </a:solidFill>
              </a:rPr>
              <a:t> </a:t>
            </a:r>
            <a:r>
              <a:rPr lang="en-US" sz="2800" dirty="0" err="1" smtClean="0">
                <a:solidFill>
                  <a:srgbClr val="00B0F0"/>
                </a:solidFill>
              </a:rPr>
              <a:t>asing</a:t>
            </a:r>
            <a:r>
              <a:rPr lang="en-US" sz="2800" dirty="0" smtClean="0">
                <a:solidFill>
                  <a:srgbClr val="00B0F0"/>
                </a:solidFill>
              </a:rPr>
              <a:t> </a:t>
            </a:r>
            <a:r>
              <a:rPr lang="en-US" sz="2800" dirty="0" err="1" smtClean="0">
                <a:solidFill>
                  <a:srgbClr val="00B0F0"/>
                </a:solidFill>
              </a:rPr>
              <a:t>melalui</a:t>
            </a:r>
            <a:r>
              <a:rPr lang="en-US" sz="2800" dirty="0" smtClean="0">
                <a:solidFill>
                  <a:srgbClr val="00B0F0"/>
                </a:solidFill>
              </a:rPr>
              <a:t> </a:t>
            </a:r>
            <a:r>
              <a:rPr lang="en-US" sz="2800" dirty="0" err="1" smtClean="0">
                <a:solidFill>
                  <a:srgbClr val="00B0F0"/>
                </a:solidFill>
              </a:rPr>
              <a:t>subsidi</a:t>
            </a:r>
            <a:r>
              <a:rPr lang="en-US" sz="2800" dirty="0" smtClean="0">
                <a:solidFill>
                  <a:srgbClr val="00B0F0"/>
                </a:solidFill>
              </a:rPr>
              <a:t> </a:t>
            </a:r>
            <a:r>
              <a:rPr lang="en-US" sz="2800" dirty="0" err="1" smtClean="0">
                <a:solidFill>
                  <a:srgbClr val="00B0F0"/>
                </a:solidFill>
              </a:rPr>
              <a:t>ekspor</a:t>
            </a:r>
            <a:r>
              <a:rPr lang="en-US" sz="2800" dirty="0" smtClean="0">
                <a:solidFill>
                  <a:srgbClr val="00B0F0"/>
                </a:solidFill>
              </a:rPr>
              <a:t>, </a:t>
            </a:r>
            <a:r>
              <a:rPr lang="en-US" sz="2800" dirty="0" err="1" smtClean="0">
                <a:solidFill>
                  <a:srgbClr val="00B0F0"/>
                </a:solidFill>
              </a:rPr>
              <a:t>negosiasi</a:t>
            </a:r>
            <a:r>
              <a:rPr lang="en-US" sz="2800" dirty="0" smtClean="0">
                <a:solidFill>
                  <a:srgbClr val="00B0F0"/>
                </a:solidFill>
              </a:rPr>
              <a:t> </a:t>
            </a:r>
            <a:r>
              <a:rPr lang="en-US" sz="2800" dirty="0" err="1" smtClean="0">
                <a:solidFill>
                  <a:srgbClr val="00B0F0"/>
                </a:solidFill>
              </a:rPr>
              <a:t>pemerintah-ke-pemerintah</a:t>
            </a:r>
            <a:r>
              <a:rPr lang="en-US" sz="2800" dirty="0" smtClean="0">
                <a:solidFill>
                  <a:srgbClr val="00B0F0"/>
                </a:solidFill>
              </a:rPr>
              <a:t>, </a:t>
            </a:r>
            <a:r>
              <a:rPr lang="en-US" sz="2800" dirty="0" err="1" smtClean="0">
                <a:solidFill>
                  <a:srgbClr val="00B0F0"/>
                </a:solidFill>
              </a:rPr>
              <a:t>dan</a:t>
            </a:r>
            <a:r>
              <a:rPr lang="en-US" sz="2800" dirty="0" smtClean="0">
                <a:solidFill>
                  <a:srgbClr val="00B0F0"/>
                </a:solidFill>
              </a:rPr>
              <a:t> program </a:t>
            </a:r>
            <a:r>
              <a:rPr lang="en-US" sz="2800" dirty="0" err="1" smtClean="0">
                <a:solidFill>
                  <a:srgbClr val="00B0F0"/>
                </a:solidFill>
              </a:rPr>
              <a:t>pinjaman</a:t>
            </a:r>
            <a:r>
              <a:rPr lang="en-US" sz="2800" dirty="0" smtClean="0">
                <a:solidFill>
                  <a:srgbClr val="00B0F0"/>
                </a:solidFill>
              </a:rPr>
              <a:t> </a:t>
            </a:r>
            <a:r>
              <a:rPr lang="en-US" sz="2800" dirty="0" err="1" smtClean="0">
                <a:solidFill>
                  <a:srgbClr val="00B0F0"/>
                </a:solidFill>
              </a:rPr>
              <a:t>terjamin</a:t>
            </a:r>
            <a:r>
              <a:rPr lang="en-US" sz="2800" dirty="0" smtClean="0">
                <a:solidFill>
                  <a:srgbClr val="00B0F0"/>
                </a:solidFill>
              </a:rPr>
              <a:t>?</a:t>
            </a:r>
            <a:endParaRPr lang="en-US" sz="2800" dirty="0">
              <a:solidFill>
                <a:srgbClr val="00B0F0"/>
              </a:solidFill>
            </a:endParaRPr>
          </a:p>
        </p:txBody>
      </p:sp>
      <p:pic>
        <p:nvPicPr>
          <p:cNvPr id="5" name="6.2">
            <a:hlinkClick r:id="" action="ppaction://media"/>
          </p:cNvPr>
          <p:cNvPicPr>
            <a:picLocks noRot="1" noChangeAspect="1"/>
          </p:cNvPicPr>
          <p:nvPr>
            <a:wavAudioFile r:embed="rId1" name="6.2"/>
          </p:nvPr>
        </p:nvPicPr>
        <p:blipFill>
          <a:blip r:embed="rId3"/>
          <a:stretch>
            <a:fillRect/>
          </a:stretch>
        </p:blipFill>
        <p:spPr>
          <a:xfrm>
            <a:off x="4419600" y="3276600"/>
            <a:ext cx="304800" cy="304800"/>
          </a:xfrm>
          <a:prstGeom prst="rect">
            <a:avLst/>
          </a:prstGeom>
        </p:spPr>
      </p:pic>
      <p:sp>
        <p:nvSpPr>
          <p:cNvPr id="6" name="Slide Number Placeholder 5"/>
          <p:cNvSpPr>
            <a:spLocks noGrp="1"/>
          </p:cNvSpPr>
          <p:nvPr>
            <p:ph type="sldNum" sz="quarter" idx="12"/>
          </p:nvPr>
        </p:nvSpPr>
        <p:spPr/>
        <p:txBody>
          <a:bodyPr/>
          <a:lstStyle/>
          <a:p>
            <a:pPr>
              <a:defRPr/>
            </a:pPr>
            <a:fld id="{38E7DB15-A257-48B6-A19B-B5D0BCE3DF8D}"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BISNIS INTERNASIONAL/SN642033</a:t>
            </a:r>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2139"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dirty="0" smtClean="0">
                <a:solidFill>
                  <a:srgbClr val="00B0F0"/>
                </a:solidFill>
              </a:rPr>
              <a:t>Free Trade or Fair Trade?</a:t>
            </a:r>
          </a:p>
        </p:txBody>
      </p:sp>
      <p:sp>
        <p:nvSpPr>
          <p:cNvPr id="886789" name="AutoShape 5"/>
          <p:cNvSpPr>
            <a:spLocks noChangeArrowheads="1"/>
          </p:cNvSpPr>
          <p:nvPr/>
        </p:nvSpPr>
        <p:spPr bwMode="auto">
          <a:xfrm>
            <a:off x="1371600" y="2895600"/>
            <a:ext cx="2819400" cy="2362200"/>
          </a:xfrm>
          <a:prstGeom prst="octagon">
            <a:avLst>
              <a:gd name="adj" fmla="val 29287"/>
            </a:avLst>
          </a:prstGeom>
          <a:gradFill rotWithShape="1">
            <a:gsLst>
              <a:gs pos="0">
                <a:srgbClr val="33CC33"/>
              </a:gs>
              <a:gs pos="50000">
                <a:schemeClr val="bg1"/>
              </a:gs>
              <a:gs pos="100000">
                <a:srgbClr val="33CC33"/>
              </a:gs>
            </a:gsLst>
            <a:lin ang="189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defRPr/>
            </a:pPr>
            <a:r>
              <a:rPr lang="en-US" sz="2800"/>
              <a:t>Free Trade</a:t>
            </a:r>
          </a:p>
        </p:txBody>
      </p:sp>
      <p:sp>
        <p:nvSpPr>
          <p:cNvPr id="886790" name="AutoShape 6"/>
          <p:cNvSpPr>
            <a:spLocks noChangeArrowheads="1"/>
          </p:cNvSpPr>
          <p:nvPr/>
        </p:nvSpPr>
        <p:spPr bwMode="auto">
          <a:xfrm>
            <a:off x="4495800" y="2895600"/>
            <a:ext cx="2819400" cy="2362200"/>
          </a:xfrm>
          <a:prstGeom prst="octagon">
            <a:avLst>
              <a:gd name="adj" fmla="val 29287"/>
            </a:avLst>
          </a:prstGeom>
          <a:gradFill rotWithShape="1">
            <a:gsLst>
              <a:gs pos="0">
                <a:srgbClr val="FF0000"/>
              </a:gs>
              <a:gs pos="50000">
                <a:schemeClr val="bg1"/>
              </a:gs>
              <a:gs pos="100000">
                <a:srgbClr val="FF0000"/>
              </a:gs>
            </a:gsLst>
            <a:lin ang="189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defRPr/>
            </a:pPr>
            <a:r>
              <a:rPr lang="en-US" sz="2800"/>
              <a:t>Fair Trade</a:t>
            </a:r>
          </a:p>
        </p:txBody>
      </p:sp>
      <p:pic>
        <p:nvPicPr>
          <p:cNvPr id="5" name="6.3">
            <a:hlinkClick r:id="" action="ppaction://media"/>
          </p:cNvPr>
          <p:cNvPicPr>
            <a:picLocks noRot="1" noChangeAspect="1"/>
          </p:cNvPicPr>
          <p:nvPr>
            <a:wavAudioFile r:embed="rId1" name="6.3"/>
          </p:nvPr>
        </p:nvPicPr>
        <p:blipFill>
          <a:blip r:embed="rId4"/>
          <a:stretch>
            <a:fillRect/>
          </a:stretch>
        </p:blipFill>
        <p:spPr>
          <a:xfrm>
            <a:off x="4419600" y="3276600"/>
            <a:ext cx="304800" cy="304800"/>
          </a:xfrm>
          <a:prstGeom prst="rect">
            <a:avLst/>
          </a:prstGeom>
        </p:spPr>
      </p:pic>
      <p:sp>
        <p:nvSpPr>
          <p:cNvPr id="6" name="Slide Number Placeholder 5"/>
          <p:cNvSpPr>
            <a:spLocks noGrp="1"/>
          </p:cNvSpPr>
          <p:nvPr>
            <p:ph type="sldNum" sz="quarter" idx="12"/>
          </p:nvPr>
        </p:nvSpPr>
        <p:spPr/>
        <p:txBody>
          <a:bodyPr/>
          <a:lstStyle/>
          <a:p>
            <a:pPr>
              <a:defRPr/>
            </a:pPr>
            <a:fld id="{38E7DB15-A257-48B6-A19B-B5D0BCE3DF8D}"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en-US" smtClean="0"/>
              <a:t>BISNIS INTERNASIONAL/SN642033</a:t>
            </a:r>
            <a:endParaRPr lang="en-US"/>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7169"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4"/>
          <p:cNvSpPr>
            <a:spLocks noGrp="1" noChangeArrowheads="1"/>
          </p:cNvSpPr>
          <p:nvPr>
            <p:ph type="title"/>
          </p:nvPr>
        </p:nvSpPr>
        <p:spPr/>
        <p:txBody>
          <a:bodyPr/>
          <a:lstStyle/>
          <a:p>
            <a:pPr eaLnBrk="1" hangingPunct="1"/>
            <a:r>
              <a:rPr lang="en-US" dirty="0" smtClean="0">
                <a:solidFill>
                  <a:srgbClr val="00B0F0"/>
                </a:solidFill>
              </a:rPr>
              <a:t>Industry-Level Arguments</a:t>
            </a:r>
          </a:p>
        </p:txBody>
      </p:sp>
      <p:sp>
        <p:nvSpPr>
          <p:cNvPr id="220165" name="Rectangle 5"/>
          <p:cNvSpPr>
            <a:spLocks noChangeArrowheads="1"/>
          </p:cNvSpPr>
          <p:nvPr/>
        </p:nvSpPr>
        <p:spPr bwMode="auto">
          <a:xfrm>
            <a:off x="2209800" y="1905000"/>
            <a:ext cx="4343400" cy="838200"/>
          </a:xfrm>
          <a:prstGeom prst="rect">
            <a:avLst/>
          </a:prstGeom>
          <a:gradFill rotWithShape="1">
            <a:gsLst>
              <a:gs pos="0">
                <a:srgbClr val="33CC33"/>
              </a:gs>
              <a:gs pos="50000">
                <a:schemeClr val="bg1"/>
              </a:gs>
              <a:gs pos="100000">
                <a:srgbClr val="33CC33"/>
              </a:gs>
            </a:gsLst>
            <a:lin ang="189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defRPr/>
            </a:pPr>
            <a:r>
              <a:rPr lang="en-US" sz="2400" dirty="0" smtClean="0"/>
              <a:t>National Defense</a:t>
            </a:r>
            <a:endParaRPr lang="en-US" sz="2400" dirty="0"/>
          </a:p>
        </p:txBody>
      </p:sp>
      <p:sp>
        <p:nvSpPr>
          <p:cNvPr id="220166" name="Rectangle 6"/>
          <p:cNvSpPr>
            <a:spLocks noChangeArrowheads="1"/>
          </p:cNvSpPr>
          <p:nvPr/>
        </p:nvSpPr>
        <p:spPr bwMode="auto">
          <a:xfrm>
            <a:off x="2209800" y="2971800"/>
            <a:ext cx="4343400" cy="762000"/>
          </a:xfrm>
          <a:prstGeom prst="rect">
            <a:avLst/>
          </a:prstGeom>
          <a:gradFill rotWithShape="1">
            <a:gsLst>
              <a:gs pos="0">
                <a:srgbClr val="6699FF"/>
              </a:gs>
              <a:gs pos="50000">
                <a:schemeClr val="bg1"/>
              </a:gs>
              <a:gs pos="100000">
                <a:srgbClr val="6699FF"/>
              </a:gs>
            </a:gsLst>
            <a:lin ang="189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defRPr/>
            </a:pPr>
            <a:r>
              <a:rPr lang="en-US" sz="2400" dirty="0"/>
              <a:t>Infant Industry</a:t>
            </a:r>
          </a:p>
        </p:txBody>
      </p:sp>
      <p:sp>
        <p:nvSpPr>
          <p:cNvPr id="220167" name="Rectangle 7"/>
          <p:cNvSpPr>
            <a:spLocks noChangeArrowheads="1"/>
          </p:cNvSpPr>
          <p:nvPr/>
        </p:nvSpPr>
        <p:spPr bwMode="auto">
          <a:xfrm>
            <a:off x="2209800" y="3962400"/>
            <a:ext cx="4343400" cy="762000"/>
          </a:xfrm>
          <a:prstGeom prst="rect">
            <a:avLst/>
          </a:prstGeom>
          <a:gradFill rotWithShape="1">
            <a:gsLst>
              <a:gs pos="0">
                <a:srgbClr val="CC00CC"/>
              </a:gs>
              <a:gs pos="50000">
                <a:schemeClr val="bg1"/>
              </a:gs>
              <a:gs pos="100000">
                <a:srgbClr val="CC00CC"/>
              </a:gs>
            </a:gsLst>
            <a:lin ang="189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defRPr/>
            </a:pPr>
            <a:r>
              <a:rPr lang="en-US" sz="2400"/>
              <a:t>Maintenance of Existing Jobs</a:t>
            </a:r>
          </a:p>
        </p:txBody>
      </p:sp>
      <p:sp>
        <p:nvSpPr>
          <p:cNvPr id="220168" name="Rectangle 8"/>
          <p:cNvSpPr>
            <a:spLocks noChangeArrowheads="1"/>
          </p:cNvSpPr>
          <p:nvPr/>
        </p:nvSpPr>
        <p:spPr bwMode="auto">
          <a:xfrm>
            <a:off x="2209800" y="4876800"/>
            <a:ext cx="4343400" cy="762000"/>
          </a:xfrm>
          <a:prstGeom prst="rect">
            <a:avLst/>
          </a:prstGeom>
          <a:gradFill rotWithShape="1">
            <a:gsLst>
              <a:gs pos="0">
                <a:srgbClr val="660066"/>
              </a:gs>
              <a:gs pos="50000">
                <a:schemeClr val="bg1"/>
              </a:gs>
              <a:gs pos="100000">
                <a:srgbClr val="660066"/>
              </a:gs>
            </a:gsLst>
            <a:lin ang="189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defRPr/>
            </a:pPr>
            <a:r>
              <a:rPr lang="en-US" sz="2400"/>
              <a:t>Strategic Trade</a:t>
            </a:r>
          </a:p>
        </p:txBody>
      </p:sp>
      <p:pic>
        <p:nvPicPr>
          <p:cNvPr id="7" name="6.4">
            <a:hlinkClick r:id="" action="ppaction://media"/>
          </p:cNvPr>
          <p:cNvPicPr>
            <a:picLocks noRot="1" noChangeAspect="1"/>
          </p:cNvPicPr>
          <p:nvPr>
            <a:wavAudioFile r:embed="rId1" name="6.4"/>
          </p:nvPr>
        </p:nvPicPr>
        <p:blipFill>
          <a:blip r:embed="rId4"/>
          <a:stretch>
            <a:fillRect/>
          </a:stretch>
        </p:blipFill>
        <p:spPr>
          <a:xfrm>
            <a:off x="4419600" y="3276600"/>
            <a:ext cx="304800" cy="304800"/>
          </a:xfrm>
          <a:prstGeom prst="rect">
            <a:avLst/>
          </a:prstGeom>
        </p:spPr>
      </p:pic>
      <p:sp>
        <p:nvSpPr>
          <p:cNvPr id="8" name="Slide Number Placeholder 7"/>
          <p:cNvSpPr>
            <a:spLocks noGrp="1"/>
          </p:cNvSpPr>
          <p:nvPr>
            <p:ph type="sldNum" sz="quarter" idx="12"/>
          </p:nvPr>
        </p:nvSpPr>
        <p:spPr/>
        <p:txBody>
          <a:bodyPr/>
          <a:lstStyle/>
          <a:p>
            <a:pPr>
              <a:defRPr/>
            </a:pPr>
            <a:fld id="{61A1E099-CCCD-4866-96F6-6EED2AD5EBE4}" type="slidenum">
              <a:rPr lang="en-US" smtClean="0"/>
              <a:pPr>
                <a:defRPr/>
              </a:pPr>
              <a:t>7</a:t>
            </a:fld>
            <a:endParaRPr lang="en-US"/>
          </a:p>
        </p:txBody>
      </p:sp>
      <p:sp>
        <p:nvSpPr>
          <p:cNvPr id="9" name="Footer Placeholder 8"/>
          <p:cNvSpPr>
            <a:spLocks noGrp="1"/>
          </p:cNvSpPr>
          <p:nvPr>
            <p:ph type="ftr" sz="quarter" idx="11"/>
          </p:nvPr>
        </p:nvSpPr>
        <p:spPr/>
        <p:txBody>
          <a:bodyPr/>
          <a:lstStyle/>
          <a:p>
            <a:pPr>
              <a:defRPr/>
            </a:pPr>
            <a:r>
              <a:rPr lang="en-US" smtClean="0"/>
              <a:t>BISNIS INTERNASIONAL/SN642033</a:t>
            </a:r>
            <a:endParaRPr lang="en-US"/>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9749"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id-ID" dirty="0" smtClean="0">
                <a:solidFill>
                  <a:srgbClr val="00B0F0"/>
                </a:solidFill>
              </a:rPr>
              <a:t>Kebijakan Perdagangan Nasional</a:t>
            </a:r>
            <a:endParaRPr lang="en-US" dirty="0" smtClean="0">
              <a:solidFill>
                <a:srgbClr val="00B0F0"/>
              </a:solidFill>
            </a:endParaRPr>
          </a:p>
        </p:txBody>
      </p:sp>
      <p:sp>
        <p:nvSpPr>
          <p:cNvPr id="892932" name="AutoShape 4"/>
          <p:cNvSpPr>
            <a:spLocks noChangeArrowheads="1"/>
          </p:cNvSpPr>
          <p:nvPr/>
        </p:nvSpPr>
        <p:spPr bwMode="auto">
          <a:xfrm>
            <a:off x="1219200" y="2362200"/>
            <a:ext cx="6019800" cy="990600"/>
          </a:xfrm>
          <a:prstGeom prst="roundRect">
            <a:avLst>
              <a:gd name="adj" fmla="val 16667"/>
            </a:avLst>
          </a:prstGeom>
          <a:gradFill rotWithShape="1">
            <a:gsLst>
              <a:gs pos="0">
                <a:srgbClr val="6666FF"/>
              </a:gs>
              <a:gs pos="50000">
                <a:schemeClr val="bg1"/>
              </a:gs>
              <a:gs pos="100000">
                <a:srgbClr val="6666FF"/>
              </a:gs>
            </a:gsLst>
            <a:lin ang="189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defRPr/>
            </a:pPr>
            <a:r>
              <a:rPr lang="id-ID" sz="2800" dirty="0" smtClean="0"/>
              <a:t>Program Pengembangan Ekonomi</a:t>
            </a:r>
            <a:endParaRPr lang="en-US" sz="2800" dirty="0"/>
          </a:p>
        </p:txBody>
      </p:sp>
      <p:sp>
        <p:nvSpPr>
          <p:cNvPr id="892933" name="AutoShape 5"/>
          <p:cNvSpPr>
            <a:spLocks noChangeArrowheads="1"/>
          </p:cNvSpPr>
          <p:nvPr/>
        </p:nvSpPr>
        <p:spPr bwMode="auto">
          <a:xfrm>
            <a:off x="1219200" y="3505200"/>
            <a:ext cx="6019800" cy="990600"/>
          </a:xfrm>
          <a:prstGeom prst="roundRect">
            <a:avLst>
              <a:gd name="adj" fmla="val 16667"/>
            </a:avLst>
          </a:prstGeom>
          <a:gradFill rotWithShape="1">
            <a:gsLst>
              <a:gs pos="0">
                <a:srgbClr val="6666FF"/>
              </a:gs>
              <a:gs pos="50000">
                <a:schemeClr val="bg1"/>
              </a:gs>
              <a:gs pos="100000">
                <a:srgbClr val="6666FF"/>
              </a:gs>
            </a:gsLst>
            <a:lin ang="189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defRPr/>
            </a:pPr>
            <a:r>
              <a:rPr lang="id-ID" sz="2800" dirty="0" smtClean="0"/>
              <a:t>Kebijakan Industri</a:t>
            </a:r>
            <a:endParaRPr lang="en-US" sz="2800" dirty="0"/>
          </a:p>
        </p:txBody>
      </p:sp>
      <p:sp>
        <p:nvSpPr>
          <p:cNvPr id="892934" name="AutoShape 6"/>
          <p:cNvSpPr>
            <a:spLocks noChangeArrowheads="1"/>
          </p:cNvSpPr>
          <p:nvPr/>
        </p:nvSpPr>
        <p:spPr bwMode="auto">
          <a:xfrm>
            <a:off x="1219200" y="4724400"/>
            <a:ext cx="6019800" cy="914400"/>
          </a:xfrm>
          <a:prstGeom prst="roundRect">
            <a:avLst>
              <a:gd name="adj" fmla="val 16667"/>
            </a:avLst>
          </a:prstGeom>
          <a:gradFill rotWithShape="1">
            <a:gsLst>
              <a:gs pos="0">
                <a:srgbClr val="6666FF"/>
              </a:gs>
              <a:gs pos="50000">
                <a:schemeClr val="bg1"/>
              </a:gs>
              <a:gs pos="100000">
                <a:srgbClr val="6666FF"/>
              </a:gs>
            </a:gsLst>
            <a:lin ang="189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defRPr/>
            </a:pPr>
            <a:r>
              <a:rPr lang="id-ID" sz="2800" dirty="0" smtClean="0"/>
              <a:t>Analisis Pilihan Publik</a:t>
            </a:r>
            <a:endParaRPr lang="en-US" sz="2800" dirty="0"/>
          </a:p>
        </p:txBody>
      </p:sp>
      <p:pic>
        <p:nvPicPr>
          <p:cNvPr id="6" name="6.5">
            <a:hlinkClick r:id="" action="ppaction://media"/>
          </p:cNvPr>
          <p:cNvPicPr>
            <a:picLocks noRot="1" noChangeAspect="1"/>
          </p:cNvPicPr>
          <p:nvPr>
            <a:wavAudioFile r:embed="rId1" name="6.5"/>
          </p:nvPr>
        </p:nvPicPr>
        <p:blipFill>
          <a:blip r:embed="rId4"/>
          <a:stretch>
            <a:fillRect/>
          </a:stretch>
        </p:blipFill>
        <p:spPr>
          <a:xfrm>
            <a:off x="4419600" y="3276600"/>
            <a:ext cx="304800" cy="304800"/>
          </a:xfrm>
          <a:prstGeom prst="rect">
            <a:avLst/>
          </a:prstGeom>
        </p:spPr>
      </p:pic>
      <p:sp>
        <p:nvSpPr>
          <p:cNvPr id="7" name="Slide Number Placeholder 6"/>
          <p:cNvSpPr>
            <a:spLocks noGrp="1"/>
          </p:cNvSpPr>
          <p:nvPr>
            <p:ph type="sldNum" sz="quarter" idx="12"/>
          </p:nvPr>
        </p:nvSpPr>
        <p:spPr/>
        <p:txBody>
          <a:bodyPr/>
          <a:lstStyle/>
          <a:p>
            <a:pPr>
              <a:defRPr/>
            </a:pPr>
            <a:fld id="{38E7DB15-A257-48B6-A19B-B5D0BCE3DF8D}"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BISNIS INTERNASIONAL/SN642033</a:t>
            </a:r>
            <a:endParaRPr lang="en-US"/>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1598"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228600" y="533400"/>
            <a:ext cx="8610600" cy="1295400"/>
          </a:xfrm>
        </p:spPr>
        <p:txBody>
          <a:bodyPr/>
          <a:lstStyle/>
          <a:p>
            <a:pPr eaLnBrk="1" hangingPunct="1"/>
            <a:r>
              <a:rPr lang="id-ID" dirty="0" smtClean="0">
                <a:solidFill>
                  <a:srgbClr val="00B0F0"/>
                </a:solidFill>
              </a:rPr>
              <a:t>Hambatan pada </a:t>
            </a:r>
            <a:br>
              <a:rPr lang="id-ID" dirty="0" smtClean="0">
                <a:solidFill>
                  <a:srgbClr val="00B0F0"/>
                </a:solidFill>
              </a:rPr>
            </a:br>
            <a:r>
              <a:rPr lang="id-ID" dirty="0" smtClean="0">
                <a:solidFill>
                  <a:srgbClr val="00B0F0"/>
                </a:solidFill>
              </a:rPr>
              <a:t>Perdagangan Internasional</a:t>
            </a:r>
            <a:endParaRPr lang="en-US" dirty="0" smtClean="0">
              <a:solidFill>
                <a:srgbClr val="00B0F0"/>
              </a:solidFill>
            </a:endParaRPr>
          </a:p>
        </p:txBody>
      </p:sp>
      <p:sp>
        <p:nvSpPr>
          <p:cNvPr id="18436" name="Rectangle 3"/>
          <p:cNvSpPr>
            <a:spLocks noGrp="1" noChangeArrowheads="1"/>
          </p:cNvSpPr>
          <p:nvPr>
            <p:ph type="body" idx="1"/>
          </p:nvPr>
        </p:nvSpPr>
        <p:spPr>
          <a:xfrm>
            <a:off x="381000" y="2133600"/>
            <a:ext cx="8229600" cy="3687763"/>
          </a:xfrm>
        </p:spPr>
        <p:txBody>
          <a:bodyPr/>
          <a:lstStyle/>
          <a:p>
            <a:pPr eaLnBrk="1" hangingPunct="1">
              <a:buFontTx/>
              <a:buNone/>
            </a:pPr>
            <a:endParaRPr lang="en-US" sz="2800" dirty="0" smtClean="0">
              <a:solidFill>
                <a:srgbClr val="00B0F0"/>
              </a:solidFill>
            </a:endParaRPr>
          </a:p>
          <a:p>
            <a:pPr>
              <a:buNone/>
            </a:pPr>
            <a:r>
              <a:rPr lang="en-US" sz="2800" i="1" dirty="0" err="1" smtClean="0">
                <a:solidFill>
                  <a:srgbClr val="00B0F0"/>
                </a:solidFill>
              </a:rPr>
              <a:t>Tarif</a:t>
            </a:r>
            <a:r>
              <a:rPr lang="en-US" sz="2800" i="1" dirty="0" smtClean="0">
                <a:solidFill>
                  <a:srgbClr val="00B0F0"/>
                </a:solidFill>
              </a:rPr>
              <a:t>: </a:t>
            </a:r>
            <a:r>
              <a:rPr lang="en-US" sz="2800" i="1" dirty="0" err="1" smtClean="0">
                <a:solidFill>
                  <a:srgbClr val="00B0F0"/>
                </a:solidFill>
              </a:rPr>
              <a:t>pajak</a:t>
            </a:r>
            <a:r>
              <a:rPr lang="en-US" sz="2800" i="1" dirty="0" smtClean="0">
                <a:solidFill>
                  <a:srgbClr val="00B0F0"/>
                </a:solidFill>
              </a:rPr>
              <a:t> </a:t>
            </a:r>
            <a:r>
              <a:rPr lang="en-US" sz="2800" i="1" dirty="0" err="1" smtClean="0">
                <a:solidFill>
                  <a:srgbClr val="00B0F0"/>
                </a:solidFill>
              </a:rPr>
              <a:t>ditempatkan</a:t>
            </a:r>
            <a:r>
              <a:rPr lang="en-US" sz="2800" i="1" dirty="0" smtClean="0">
                <a:solidFill>
                  <a:srgbClr val="00B0F0"/>
                </a:solidFill>
              </a:rPr>
              <a:t> </a:t>
            </a:r>
            <a:r>
              <a:rPr lang="en-US" sz="2800" i="1" dirty="0" err="1" smtClean="0">
                <a:solidFill>
                  <a:srgbClr val="00B0F0"/>
                </a:solidFill>
              </a:rPr>
              <a:t>pada</a:t>
            </a:r>
            <a:r>
              <a:rPr lang="en-US" sz="2800" i="1" dirty="0" smtClean="0">
                <a:solidFill>
                  <a:srgbClr val="00B0F0"/>
                </a:solidFill>
              </a:rPr>
              <a:t> </a:t>
            </a:r>
            <a:r>
              <a:rPr lang="id-ID" sz="2800" i="1" dirty="0" smtClean="0">
                <a:solidFill>
                  <a:srgbClr val="00B0F0"/>
                </a:solidFill>
              </a:rPr>
              <a:t>barang </a:t>
            </a:r>
            <a:r>
              <a:rPr lang="en-US" sz="2800" i="1" dirty="0" smtClean="0">
                <a:solidFill>
                  <a:srgbClr val="00B0F0"/>
                </a:solidFill>
              </a:rPr>
              <a:t>yang </a:t>
            </a:r>
            <a:r>
              <a:rPr lang="en-US" sz="2800" i="1" dirty="0" err="1" smtClean="0">
                <a:solidFill>
                  <a:srgbClr val="00B0F0"/>
                </a:solidFill>
              </a:rPr>
              <a:t>diperdagangkan</a:t>
            </a:r>
            <a:r>
              <a:rPr lang="en-US" sz="2800" i="1" dirty="0" smtClean="0">
                <a:solidFill>
                  <a:srgbClr val="00B0F0"/>
                </a:solidFill>
              </a:rPr>
              <a:t> </a:t>
            </a:r>
            <a:r>
              <a:rPr lang="en-US" sz="2800" i="1" dirty="0" err="1" smtClean="0">
                <a:solidFill>
                  <a:srgbClr val="00B0F0"/>
                </a:solidFill>
              </a:rPr>
              <a:t>secara</a:t>
            </a:r>
            <a:r>
              <a:rPr lang="en-US" sz="2800" i="1" dirty="0" smtClean="0">
                <a:solidFill>
                  <a:srgbClr val="00B0F0"/>
                </a:solidFill>
              </a:rPr>
              <a:t> </a:t>
            </a:r>
            <a:r>
              <a:rPr lang="en-US" sz="2800" i="1" dirty="0" err="1" smtClean="0">
                <a:solidFill>
                  <a:srgbClr val="00B0F0"/>
                </a:solidFill>
              </a:rPr>
              <a:t>internasional</a:t>
            </a:r>
            <a:r>
              <a:rPr lang="en-US" sz="2800" i="1" dirty="0" smtClean="0">
                <a:solidFill>
                  <a:srgbClr val="00B0F0"/>
                </a:solidFill>
              </a:rPr>
              <a:t> </a:t>
            </a:r>
            <a:endParaRPr lang="id-ID" sz="2800" i="1" dirty="0" smtClean="0">
              <a:solidFill>
                <a:srgbClr val="00B0F0"/>
              </a:solidFill>
            </a:endParaRPr>
          </a:p>
          <a:p>
            <a:pPr>
              <a:buNone/>
            </a:pPr>
            <a:endParaRPr lang="en-US" sz="2800" i="1" dirty="0" smtClean="0">
              <a:solidFill>
                <a:srgbClr val="00B0F0"/>
              </a:solidFill>
            </a:endParaRPr>
          </a:p>
          <a:p>
            <a:pPr>
              <a:buNone/>
            </a:pPr>
            <a:r>
              <a:rPr lang="en-US" sz="2800" i="1" dirty="0" err="1" smtClean="0">
                <a:solidFill>
                  <a:srgbClr val="00B0F0"/>
                </a:solidFill>
              </a:rPr>
              <a:t>Hambatan</a:t>
            </a:r>
            <a:r>
              <a:rPr lang="en-US" sz="2800" i="1" dirty="0" smtClean="0">
                <a:solidFill>
                  <a:srgbClr val="00B0F0"/>
                </a:solidFill>
              </a:rPr>
              <a:t> non-</a:t>
            </a:r>
            <a:r>
              <a:rPr lang="en-US" sz="2800" i="1" dirty="0" err="1" smtClean="0">
                <a:solidFill>
                  <a:srgbClr val="00B0F0"/>
                </a:solidFill>
              </a:rPr>
              <a:t>tarif</a:t>
            </a:r>
            <a:r>
              <a:rPr lang="en-US" sz="2800" i="1" dirty="0" smtClean="0">
                <a:solidFill>
                  <a:srgbClr val="00B0F0"/>
                </a:solidFill>
              </a:rPr>
              <a:t>: </a:t>
            </a:r>
            <a:r>
              <a:rPr lang="en-US" sz="2800" i="1" dirty="0" err="1" smtClean="0">
                <a:solidFill>
                  <a:srgbClr val="00B0F0"/>
                </a:solidFill>
              </a:rPr>
              <a:t>kontrol</a:t>
            </a:r>
            <a:r>
              <a:rPr lang="en-US" sz="2800" i="1" dirty="0" smtClean="0">
                <a:solidFill>
                  <a:srgbClr val="00B0F0"/>
                </a:solidFill>
              </a:rPr>
              <a:t> </a:t>
            </a:r>
            <a:r>
              <a:rPr lang="en-US" sz="2800" i="1" dirty="0" err="1" smtClean="0">
                <a:solidFill>
                  <a:srgbClr val="00B0F0"/>
                </a:solidFill>
              </a:rPr>
              <a:t>pemerintah</a:t>
            </a:r>
            <a:r>
              <a:rPr lang="en-US" sz="2800" i="1" dirty="0" smtClean="0">
                <a:solidFill>
                  <a:srgbClr val="00B0F0"/>
                </a:solidFill>
              </a:rPr>
              <a:t> </a:t>
            </a:r>
            <a:r>
              <a:rPr lang="en-US" sz="2800" i="1" dirty="0" err="1" smtClean="0">
                <a:solidFill>
                  <a:srgbClr val="00B0F0"/>
                </a:solidFill>
              </a:rPr>
              <a:t>terhadap</a:t>
            </a:r>
            <a:r>
              <a:rPr lang="en-US" sz="2800" i="1" dirty="0" smtClean="0">
                <a:solidFill>
                  <a:srgbClr val="00B0F0"/>
                </a:solidFill>
              </a:rPr>
              <a:t> </a:t>
            </a:r>
            <a:r>
              <a:rPr lang="en-US" sz="2800" i="1" dirty="0" err="1" smtClean="0">
                <a:solidFill>
                  <a:srgbClr val="00B0F0"/>
                </a:solidFill>
              </a:rPr>
              <a:t>perdagangan</a:t>
            </a:r>
            <a:r>
              <a:rPr lang="en-US" sz="2800" i="1" dirty="0" smtClean="0">
                <a:solidFill>
                  <a:srgbClr val="00B0F0"/>
                </a:solidFill>
              </a:rPr>
              <a:t> </a:t>
            </a:r>
            <a:r>
              <a:rPr lang="en-US" sz="2800" i="1" dirty="0" err="1" smtClean="0">
                <a:solidFill>
                  <a:srgbClr val="00B0F0"/>
                </a:solidFill>
              </a:rPr>
              <a:t>internasiona</a:t>
            </a:r>
            <a:r>
              <a:rPr lang="en-US" i="1" dirty="0" err="1" smtClean="0"/>
              <a:t>l</a:t>
            </a:r>
            <a:endParaRPr lang="en-US" i="1" dirty="0" smtClean="0"/>
          </a:p>
          <a:p>
            <a:pPr eaLnBrk="1" hangingPunct="1"/>
            <a:endParaRPr lang="en-US" dirty="0" smtClean="0"/>
          </a:p>
        </p:txBody>
      </p:sp>
      <p:pic>
        <p:nvPicPr>
          <p:cNvPr id="4" name="6.6">
            <a:hlinkClick r:id="" action="ppaction://media"/>
          </p:cNvPr>
          <p:cNvPicPr>
            <a:picLocks noRot="1" noChangeAspect="1"/>
          </p:cNvPicPr>
          <p:nvPr>
            <a:wavAudioFile r:embed="rId1" name="6.6"/>
          </p:nvPr>
        </p:nvPicPr>
        <p:blipFill>
          <a:blip r:embed="rId3"/>
          <a:stretch>
            <a:fillRect/>
          </a:stretch>
        </p:blipFill>
        <p:spPr>
          <a:xfrm>
            <a:off x="4419600" y="3276600"/>
            <a:ext cx="304800" cy="304800"/>
          </a:xfrm>
          <a:prstGeom prst="rect">
            <a:avLst/>
          </a:prstGeom>
        </p:spPr>
      </p:pic>
      <p:sp>
        <p:nvSpPr>
          <p:cNvPr id="5" name="Slide Number Placeholder 4"/>
          <p:cNvSpPr>
            <a:spLocks noGrp="1"/>
          </p:cNvSpPr>
          <p:nvPr>
            <p:ph type="sldNum" sz="quarter" idx="12"/>
          </p:nvPr>
        </p:nvSpPr>
        <p:spPr/>
        <p:txBody>
          <a:bodyPr/>
          <a:lstStyle/>
          <a:p>
            <a:pPr>
              <a:defRPr/>
            </a:pPr>
            <a:fld id="{38E7DB15-A257-48B6-A19B-B5D0BCE3DF8D}" type="slidenum">
              <a:rPr lang="en-US" smtClean="0"/>
              <a:pPr>
                <a:defRPr/>
              </a:pPr>
              <a:t>9</a:t>
            </a:fld>
            <a:endParaRPr lang="en-US"/>
          </a:p>
        </p:txBody>
      </p:sp>
      <p:sp>
        <p:nvSpPr>
          <p:cNvPr id="6" name="Footer Placeholder 5"/>
          <p:cNvSpPr>
            <a:spLocks noGrp="1"/>
          </p:cNvSpPr>
          <p:nvPr>
            <p:ph type="ftr" sz="quarter" idx="11"/>
          </p:nvPr>
        </p:nvSpPr>
        <p:spPr/>
        <p:txBody>
          <a:bodyPr/>
          <a:lstStyle/>
          <a:p>
            <a:pPr>
              <a:defRPr/>
            </a:pPr>
            <a:r>
              <a:rPr lang="en-US" smtClean="0"/>
              <a:t>BISNIS INTERNASIONAL/SN642033</a:t>
            </a:r>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4514"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1210</Words>
  <Application>Microsoft Office PowerPoint</Application>
  <PresentationFormat>On-screen Show (4:3)</PresentationFormat>
  <Paragraphs>126</Paragraphs>
  <Slides>14</Slides>
  <Notes>5</Notes>
  <HiddenSlides>0</HiddenSlides>
  <MMClips>8</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Bab: 6 Perumusan Kebijakan  Perdagangan Internasional</vt:lpstr>
      <vt:lpstr>Slide 2</vt:lpstr>
      <vt:lpstr>Slide 3</vt:lpstr>
      <vt:lpstr>Slide 4</vt:lpstr>
      <vt:lpstr>Alasan Intervensi Dagang</vt:lpstr>
      <vt:lpstr>Free Trade or Fair Trade?</vt:lpstr>
      <vt:lpstr>Industry-Level Arguments</vt:lpstr>
      <vt:lpstr>Kebijakan Perdagangan Nasional</vt:lpstr>
      <vt:lpstr>Hambatan pada  Perdagangan Internasional</vt:lpstr>
      <vt:lpstr>Promosi Perdagangan Internasional</vt:lpstr>
      <vt:lpstr>Pengawasan Praktek Perdagangan Yang Tidak Adil</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4</cp:revision>
  <dcterms:created xsi:type="dcterms:W3CDTF">2014-09-17T02:37:25Z</dcterms:created>
  <dcterms:modified xsi:type="dcterms:W3CDTF">2014-09-19T06:55:44Z</dcterms:modified>
</cp:coreProperties>
</file>