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274" r:id="rId3"/>
    <p:sldId id="275" r:id="rId4"/>
    <p:sldId id="27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57" r:id="rId2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2" d="100"/>
          <a:sy n="52" d="100"/>
        </p:scale>
        <p:origin x="-90" y="-4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8D8D4E-093E-4BD3-B98B-DAE9E00CAB73}" type="datetimeFigureOut">
              <a:rPr lang="id-ID" smtClean="0"/>
              <a:pPr/>
              <a:t>19/09/2014</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id-ID" smtClean="0"/>
              <a:t>BISNIS INTERNASIONAL/SN642033</a:t>
            </a:r>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21FDD-FB96-4474-A456-1A87255CA679}" type="slidenum">
              <a:rPr lang="id-ID" smtClean="0"/>
              <a:pPr/>
              <a:t>‹#›</a:t>
            </a:fld>
            <a:endParaRPr lang="id-ID"/>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5B8F3E-0B6D-4C09-835F-9EEC5D21400B}" type="datetimeFigureOut">
              <a:rPr lang="id-ID" smtClean="0"/>
              <a:pPr/>
              <a:t>19/09/2014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id-ID" smtClean="0"/>
              <a:t>BISNIS INTERNASIONAL/SN642033</a:t>
            </a: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FDD366-1131-4D22-B264-4E8BDE01E1A6}" type="slidenum">
              <a:rPr lang="id-ID" smtClean="0"/>
              <a:pPr/>
              <a:t>‹#›</a:t>
            </a:fld>
            <a:endParaRPr lang="id-ID"/>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id-ID" smtClean="0"/>
              <a:t>BISNIS INTERNASIONAL/SN642033</a:t>
            </a:r>
            <a:endParaRPr lang="id-ID"/>
          </a:p>
        </p:txBody>
      </p:sp>
      <p:sp>
        <p:nvSpPr>
          <p:cNvPr id="6" name="Slide Number Placeholder 5"/>
          <p:cNvSpPr>
            <a:spLocks noGrp="1"/>
          </p:cNvSpPr>
          <p:nvPr>
            <p:ph type="sldNum" sz="quarter" idx="12"/>
          </p:nvPr>
        </p:nvSpPr>
        <p:spPr/>
        <p:txBody>
          <a:bodyPr/>
          <a:lstStyle/>
          <a:p>
            <a:fld id="{F7DBCAA5-10B7-47F4-A875-414E0C1BC79D}" type="slidenum">
              <a:rPr lang="id-ID" smtClean="0"/>
              <a:pPr/>
              <a:t>‹#›</a:t>
            </a:fld>
            <a:endParaRPr lang="id-ID"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id-ID" smtClean="0"/>
              <a:t>BISNIS INTERNASIONAL/SN642033</a:t>
            </a:r>
            <a:endParaRPr lang="id-ID"/>
          </a:p>
        </p:txBody>
      </p:sp>
      <p:sp>
        <p:nvSpPr>
          <p:cNvPr id="4" name="Slide Number Placeholder 3"/>
          <p:cNvSpPr>
            <a:spLocks noGrp="1"/>
          </p:cNvSpPr>
          <p:nvPr>
            <p:ph type="sldNum" sz="quarter" idx="12"/>
          </p:nvPr>
        </p:nvSpPr>
        <p:spPr/>
        <p:txBody>
          <a:bodyPr/>
          <a:lstStyle/>
          <a:p>
            <a:fld id="{F7DBCAA5-10B7-47F4-A875-414E0C1BC79D}"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BISNIS INTERNASIONAL/SN642033</a:t>
            </a:r>
            <a:endParaRPr lang="en-US"/>
          </a:p>
        </p:txBody>
      </p:sp>
      <p:sp>
        <p:nvSpPr>
          <p:cNvPr id="6" name="Slide Number Placeholder 5"/>
          <p:cNvSpPr>
            <a:spLocks noGrp="1"/>
          </p:cNvSpPr>
          <p:nvPr>
            <p:ph type="sldNum" sz="quarter" idx="12"/>
          </p:nvPr>
        </p:nvSpPr>
        <p:spPr/>
        <p:txBody>
          <a:bodyPr/>
          <a:lstStyle>
            <a:lvl1pPr>
              <a:defRPr/>
            </a:lvl1pPr>
          </a:lstStyle>
          <a:p>
            <a:pPr>
              <a:defRPr/>
            </a:pPr>
            <a:fld id="{2FA9B46F-94D1-438F-8B5F-924D11C2ADA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BISNIS INTERNASIONAL/SN642033</a:t>
            </a:r>
            <a:endParaRPr lang="en-US"/>
          </a:p>
        </p:txBody>
      </p:sp>
      <p:sp>
        <p:nvSpPr>
          <p:cNvPr id="6" name="Slide Number Placeholder 5"/>
          <p:cNvSpPr>
            <a:spLocks noGrp="1"/>
          </p:cNvSpPr>
          <p:nvPr>
            <p:ph type="sldNum" sz="quarter" idx="12"/>
          </p:nvPr>
        </p:nvSpPr>
        <p:spPr/>
        <p:txBody>
          <a:bodyPr/>
          <a:lstStyle>
            <a:lvl1pPr>
              <a:defRPr/>
            </a:lvl1pPr>
          </a:lstStyle>
          <a:p>
            <a:pPr>
              <a:defRPr/>
            </a:pPr>
            <a:fld id="{38E7DB15-A257-48B6-A19B-B5D0BCE3DF8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d-ID" smtClean="0"/>
              <a:t>BISNIS INTERNASIONAL/SN642033</a:t>
            </a: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BCAA5-10B7-47F4-A875-414E0C1BC79D}" type="slidenum">
              <a:rPr lang="id-ID" smtClean="0"/>
              <a:pPr/>
              <a:t>‹#›</a:t>
            </a:fld>
            <a:endParaRPr lang="id-ID"/>
          </a:p>
        </p:txBody>
      </p:sp>
      <p:pic>
        <p:nvPicPr>
          <p:cNvPr id="3074" name="Picture 2" descr="https://encrypted-tbn2.gstatic.com/images?q=tbn:ANd9GcQRpqWbDCVkOrHALfZ19H2dOnh9ounvKJZDOHOnAfZT6vZzPRW4"/>
          <p:cNvPicPr>
            <a:picLocks noChangeAspect="1" noChangeArrowheads="1"/>
          </p:cNvPicPr>
          <p:nvPr userDrawn="1"/>
        </p:nvPicPr>
        <p:blipFill>
          <a:blip r:embed="rId6"/>
          <a:srcRect/>
          <a:stretch>
            <a:fillRect/>
          </a:stretch>
        </p:blipFill>
        <p:spPr bwMode="auto">
          <a:xfrm>
            <a:off x="0" y="0"/>
            <a:ext cx="1905000" cy="781051"/>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audio" Target="../media/audio7.wav"/></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audio" Target="../media/audio8.wav"/></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audio" Target="../media/audio9.wav"/></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audio" Target="../media/audio10.wav"/></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audio" Target="../media/audio11.wav"/></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audio" Target="../media/audio12.wav"/></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audio" Target="../media/audio13.wav"/></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audio" Target="../media/audio3.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audio" Target="../media/audio4.wav"/><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audio" Target="../media/audio5.wav"/><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audio" Target="../media/audio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ctrTitle"/>
          </p:nvPr>
        </p:nvSpPr>
        <p:spPr>
          <a:xfrm>
            <a:off x="838200" y="2357430"/>
            <a:ext cx="7315200" cy="2214570"/>
          </a:xfrm>
        </p:spPr>
        <p:txBody>
          <a:bodyPr/>
          <a:lstStyle/>
          <a:p>
            <a:pPr eaLnBrk="1" hangingPunct="1"/>
            <a:r>
              <a:rPr lang="en-US" sz="3600" b="1" dirty="0" err="1" smtClean="0">
                <a:solidFill>
                  <a:srgbClr val="00B0F0"/>
                </a:solidFill>
              </a:rPr>
              <a:t>Bab</a:t>
            </a:r>
            <a:r>
              <a:rPr lang="en-US" sz="3600" b="1" dirty="0" smtClean="0">
                <a:solidFill>
                  <a:srgbClr val="00B0F0"/>
                </a:solidFill>
              </a:rPr>
              <a:t>: </a:t>
            </a:r>
            <a:r>
              <a:rPr lang="id-ID" sz="3600" b="1" dirty="0" smtClean="0">
                <a:solidFill>
                  <a:srgbClr val="00B0F0"/>
                </a:solidFill>
              </a:rPr>
              <a:t>5</a:t>
            </a:r>
            <a:r>
              <a:rPr lang="en-US" sz="3600" b="1" dirty="0" smtClean="0">
                <a:solidFill>
                  <a:srgbClr val="00B0F0"/>
                </a:solidFill>
              </a:rPr>
              <a:t/>
            </a:r>
            <a:br>
              <a:rPr lang="en-US" sz="3600" b="1" dirty="0" smtClean="0">
                <a:solidFill>
                  <a:srgbClr val="00B0F0"/>
                </a:solidFill>
              </a:rPr>
            </a:br>
            <a:r>
              <a:rPr lang="id-ID" sz="3600" b="1" dirty="0" smtClean="0">
                <a:solidFill>
                  <a:srgbClr val="00B0F0"/>
                </a:solidFill>
              </a:rPr>
              <a:t>Nilai Tukar dan </a:t>
            </a:r>
            <a:r>
              <a:rPr lang="id-ID" sz="3600" b="1" dirty="0" smtClean="0">
                <a:solidFill>
                  <a:srgbClr val="00B0F0"/>
                </a:solidFill>
              </a:rPr>
              <a:t/>
            </a:r>
            <a:br>
              <a:rPr lang="id-ID" sz="3600" b="1" dirty="0" smtClean="0">
                <a:solidFill>
                  <a:srgbClr val="00B0F0"/>
                </a:solidFill>
              </a:rPr>
            </a:br>
            <a:r>
              <a:rPr lang="id-ID" sz="3600" b="1" dirty="0" smtClean="0">
                <a:solidFill>
                  <a:srgbClr val="00B0F0"/>
                </a:solidFill>
              </a:rPr>
              <a:t>Pasar </a:t>
            </a:r>
            <a:r>
              <a:rPr lang="id-ID" sz="3600" b="1" dirty="0" smtClean="0">
                <a:solidFill>
                  <a:srgbClr val="00B0F0"/>
                </a:solidFill>
              </a:rPr>
              <a:t>Keuangan Internasional</a:t>
            </a:r>
            <a:endParaRPr lang="en-US" sz="3600" b="1" dirty="0" smtClean="0">
              <a:solidFill>
                <a:srgbClr val="00B0F0"/>
              </a:solidFill>
            </a:endParaRPr>
          </a:p>
        </p:txBody>
      </p:sp>
      <p:pic>
        <p:nvPicPr>
          <p:cNvPr id="3" name="5.1">
            <a:hlinkClick r:id="" action="ppaction://media"/>
          </p:cNvPr>
          <p:cNvPicPr>
            <a:picLocks noRot="1" noChangeAspect="1"/>
          </p:cNvPicPr>
          <p:nvPr>
            <a:wavAudioFile r:embed="rId1" name="5.1"/>
          </p:nvPr>
        </p:nvPicPr>
        <p:blipFill>
          <a:blip r:embed="rId3"/>
          <a:stretch>
            <a:fillRect/>
          </a:stretch>
        </p:blipFill>
        <p:spPr>
          <a:xfrm>
            <a:off x="8839200" y="0"/>
            <a:ext cx="304800" cy="304800"/>
          </a:xfrm>
          <a:prstGeom prst="rect">
            <a:avLst/>
          </a:prstGeom>
        </p:spPr>
      </p:pic>
      <p:sp>
        <p:nvSpPr>
          <p:cNvPr id="4" name="Slide Number Placeholder 3"/>
          <p:cNvSpPr>
            <a:spLocks noGrp="1"/>
          </p:cNvSpPr>
          <p:nvPr>
            <p:ph type="sldNum" sz="quarter" idx="12"/>
          </p:nvPr>
        </p:nvSpPr>
        <p:spPr/>
        <p:txBody>
          <a:bodyPr/>
          <a:lstStyle/>
          <a:p>
            <a:pPr>
              <a:defRPr/>
            </a:pPr>
            <a:fld id="{2FA9B46F-94D1-438F-8B5F-924D11C2ADAF}" type="slidenum">
              <a:rPr lang="en-US" smtClean="0"/>
              <a:pPr>
                <a:defRPr/>
              </a:pPr>
              <a:t>1</a:t>
            </a:fld>
            <a:endParaRPr lang="en-US"/>
          </a:p>
        </p:txBody>
      </p:sp>
      <p:sp>
        <p:nvSpPr>
          <p:cNvPr id="5" name="Footer Placeholder 4"/>
          <p:cNvSpPr>
            <a:spLocks noGrp="1"/>
          </p:cNvSpPr>
          <p:nvPr>
            <p:ph type="ftr" sz="quarter" idx="11"/>
          </p:nvPr>
        </p:nvSpPr>
        <p:spPr/>
        <p:txBody>
          <a:bodyPr/>
          <a:lstStyle/>
          <a:p>
            <a:pPr>
              <a:defRPr/>
            </a:pPr>
            <a:r>
              <a:rPr lang="en-US" smtClean="0"/>
              <a:t>BISNIS INTERNASIONAL/SN642033</a:t>
            </a:r>
            <a:endParaRPr lang="en-US"/>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62"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The foreign-exchange market </a:t>
            </a:r>
            <a:r>
              <a:rPr lang="id-ID" dirty="0" smtClean="0"/>
              <a:t>atau Pasar </a:t>
            </a:r>
            <a:r>
              <a:rPr lang="id-ID" dirty="0"/>
              <a:t>valuta asing terdiri dari pembeli dan </a:t>
            </a:r>
            <a:r>
              <a:rPr lang="id-ID" dirty="0" smtClean="0"/>
              <a:t>penjual dengan </a:t>
            </a:r>
            <a:r>
              <a:rPr lang="id-ID" dirty="0"/>
              <a:t>mata uang yang dikeluarkan oleh negara-negara di dunia.</a:t>
            </a:r>
            <a:endParaRPr lang="en-US" dirty="0" smtClean="0"/>
          </a:p>
          <a:p>
            <a:pPr lvl="1"/>
            <a:r>
              <a:rPr lang="id-ID" dirty="0" smtClean="0">
                <a:solidFill>
                  <a:srgbClr val="0070C0"/>
                </a:solidFill>
              </a:rPr>
              <a:t>Turis Pakistan bertukar rupees for pound di bandara London</a:t>
            </a:r>
            <a:endParaRPr lang="en-US" dirty="0" smtClean="0">
              <a:solidFill>
                <a:srgbClr val="0070C0"/>
              </a:solidFill>
            </a:endParaRPr>
          </a:p>
          <a:p>
            <a:pPr lvl="1"/>
            <a:r>
              <a:rPr lang="id-ID" dirty="0" smtClean="0">
                <a:solidFill>
                  <a:srgbClr val="0070C0"/>
                </a:solidFill>
              </a:rPr>
              <a:t>Toyota ketika ekspor mobil ke Kanada</a:t>
            </a:r>
            <a:endParaRPr lang="en-US" dirty="0" smtClean="0">
              <a:solidFill>
                <a:srgbClr val="0070C0"/>
              </a:solidFill>
            </a:endParaRPr>
          </a:p>
          <a:p>
            <a:pPr lvl="1"/>
            <a:r>
              <a:rPr lang="id-ID" dirty="0" smtClean="0">
                <a:solidFill>
                  <a:srgbClr val="0070C0"/>
                </a:solidFill>
              </a:rPr>
              <a:t>Pemerintah Inggris ketika mengatur pinjaman untuk Bangladesh</a:t>
            </a:r>
            <a:endParaRPr lang="en-US" dirty="0" smtClean="0">
              <a:solidFill>
                <a:srgbClr val="0070C0"/>
              </a:solidFill>
            </a:endParaRPr>
          </a:p>
          <a:p>
            <a:endParaRPr lang="en-US" dirty="0" smtClean="0"/>
          </a:p>
          <a:p>
            <a:r>
              <a:rPr lang="en-US" dirty="0" smtClean="0"/>
              <a:t>Foreign-Exchange Trading</a:t>
            </a:r>
          </a:p>
          <a:p>
            <a:pPr lvl="1"/>
            <a:r>
              <a:rPr lang="id-ID" dirty="0" smtClean="0"/>
              <a:t>Pusat </a:t>
            </a:r>
            <a:r>
              <a:rPr lang="id-ID" dirty="0"/>
              <a:t>terbesar untuk perdagangan valuta asing adalah London, diikuti oleh New York dan Tokyo dan Singapura.</a:t>
            </a:r>
            <a:endParaRPr lang="en-US" dirty="0"/>
          </a:p>
          <a:p>
            <a:pPr lvl="1"/>
            <a:endParaRPr lang="en-US" dirty="0" smtClean="0"/>
          </a:p>
        </p:txBody>
      </p:sp>
      <p:sp>
        <p:nvSpPr>
          <p:cNvPr id="3" name="Title 2"/>
          <p:cNvSpPr>
            <a:spLocks noGrp="1"/>
          </p:cNvSpPr>
          <p:nvPr>
            <p:ph type="title"/>
          </p:nvPr>
        </p:nvSpPr>
        <p:spPr/>
        <p:txBody>
          <a:bodyPr>
            <a:normAutofit/>
          </a:bodyPr>
          <a:lstStyle/>
          <a:p>
            <a:r>
              <a:rPr lang="en-US" sz="4400" dirty="0" smtClean="0"/>
              <a:t>S</a:t>
            </a:r>
            <a:r>
              <a:rPr lang="id-ID" sz="4400" dirty="0" smtClean="0"/>
              <a:t>truktur</a:t>
            </a:r>
            <a:r>
              <a:rPr lang="en-US" sz="4400" dirty="0" smtClean="0"/>
              <a:t> Foreign-Exchange Markets</a:t>
            </a:r>
            <a:endParaRPr lang="en-US" dirty="0"/>
          </a:p>
        </p:txBody>
      </p:sp>
      <p:pic>
        <p:nvPicPr>
          <p:cNvPr id="4" name="5.7">
            <a:hlinkClick r:id="" action="ppaction://media"/>
          </p:cNvPr>
          <p:cNvPicPr>
            <a:picLocks noRot="1" noChangeAspect="1"/>
          </p:cNvPicPr>
          <p:nvPr>
            <a:wavAudioFile r:embed="rId1" name="5.7"/>
          </p:nvPr>
        </p:nvPicPr>
        <p:blipFill>
          <a:blip r:embed="rId3"/>
          <a:stretch>
            <a:fillRect/>
          </a:stretch>
        </p:blipFill>
        <p:spPr>
          <a:xfrm>
            <a:off x="4419600" y="3276600"/>
            <a:ext cx="304800" cy="304800"/>
          </a:xfrm>
          <a:prstGeom prst="rect">
            <a:avLst/>
          </a:prstGeom>
        </p:spPr>
      </p:pic>
      <p:sp>
        <p:nvSpPr>
          <p:cNvPr id="5" name="Slide Number Placeholder 4"/>
          <p:cNvSpPr>
            <a:spLocks noGrp="1"/>
          </p:cNvSpPr>
          <p:nvPr>
            <p:ph type="sldNum" sz="quarter" idx="12"/>
          </p:nvPr>
        </p:nvSpPr>
        <p:spPr/>
        <p:txBody>
          <a:bodyPr/>
          <a:lstStyle/>
          <a:p>
            <a:pPr>
              <a:defRPr/>
            </a:pPr>
            <a:fld id="{38E7DB15-A257-48B6-A19B-B5D0BCE3DF8D}"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en-US" smtClean="0"/>
              <a:t>BISNIS INTERNASIONAL/SN642033</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3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Membeli </a:t>
            </a:r>
            <a:r>
              <a:rPr lang="id-ID" dirty="0"/>
              <a:t>atau menjual mata uang yang diperdagangkan utama</a:t>
            </a:r>
            <a:endParaRPr lang="en-US" dirty="0" smtClean="0"/>
          </a:p>
          <a:p>
            <a:pPr lvl="1"/>
            <a:r>
              <a:rPr lang="id-ID" dirty="0" smtClean="0"/>
              <a:t>Pasar (</a:t>
            </a:r>
            <a:r>
              <a:rPr lang="en-US" dirty="0" smtClean="0"/>
              <a:t>Markets</a:t>
            </a:r>
            <a:r>
              <a:rPr lang="id-ID" dirty="0" smtClean="0"/>
              <a:t>)</a:t>
            </a:r>
            <a:endParaRPr lang="en-US" dirty="0" smtClean="0"/>
          </a:p>
          <a:p>
            <a:pPr lvl="2"/>
            <a:r>
              <a:rPr lang="id-ID" dirty="0" smtClean="0"/>
              <a:t>Pasar Grosir (</a:t>
            </a:r>
            <a:r>
              <a:rPr lang="en-US" dirty="0" smtClean="0"/>
              <a:t>Wholesale market</a:t>
            </a:r>
            <a:r>
              <a:rPr lang="id-ID" dirty="0" smtClean="0"/>
              <a:t>)</a:t>
            </a:r>
            <a:r>
              <a:rPr lang="en-US" dirty="0" smtClean="0"/>
              <a:t> </a:t>
            </a:r>
          </a:p>
          <a:p>
            <a:pPr lvl="2"/>
            <a:r>
              <a:rPr lang="id-ID" dirty="0" smtClean="0"/>
              <a:t>Pasar Retail (</a:t>
            </a:r>
            <a:r>
              <a:rPr lang="en-US" dirty="0" smtClean="0"/>
              <a:t>Retail market</a:t>
            </a:r>
            <a:r>
              <a:rPr lang="id-ID" dirty="0" smtClean="0"/>
              <a:t>)</a:t>
            </a:r>
            <a:endParaRPr lang="en-US" dirty="0"/>
          </a:p>
        </p:txBody>
      </p:sp>
      <p:sp>
        <p:nvSpPr>
          <p:cNvPr id="3" name="Title 2"/>
          <p:cNvSpPr>
            <a:spLocks noGrp="1"/>
          </p:cNvSpPr>
          <p:nvPr>
            <p:ph type="title"/>
          </p:nvPr>
        </p:nvSpPr>
        <p:spPr/>
        <p:txBody>
          <a:bodyPr/>
          <a:lstStyle/>
          <a:p>
            <a:r>
              <a:rPr lang="id-ID" dirty="0" smtClean="0"/>
              <a:t>Peran Bank (</a:t>
            </a:r>
            <a:r>
              <a:rPr lang="en-US" dirty="0" smtClean="0"/>
              <a:t>The Role of Banks</a:t>
            </a:r>
            <a:r>
              <a:rPr lang="id-ID" dirty="0" smtClean="0"/>
              <a:t>)</a:t>
            </a:r>
            <a:endParaRPr lang="en-US" dirty="0"/>
          </a:p>
        </p:txBody>
      </p:sp>
      <p:pic>
        <p:nvPicPr>
          <p:cNvPr id="4" name="5.8">
            <a:hlinkClick r:id="" action="ppaction://media"/>
          </p:cNvPr>
          <p:cNvPicPr>
            <a:picLocks noRot="1" noChangeAspect="1"/>
          </p:cNvPicPr>
          <p:nvPr>
            <a:wavAudioFile r:embed="rId1" name="5.8"/>
          </p:nvPr>
        </p:nvPicPr>
        <p:blipFill>
          <a:blip r:embed="rId3"/>
          <a:stretch>
            <a:fillRect/>
          </a:stretch>
        </p:blipFill>
        <p:spPr>
          <a:xfrm>
            <a:off x="4419600" y="3276600"/>
            <a:ext cx="304800" cy="304800"/>
          </a:xfrm>
          <a:prstGeom prst="rect">
            <a:avLst/>
          </a:prstGeom>
        </p:spPr>
      </p:pic>
      <p:sp>
        <p:nvSpPr>
          <p:cNvPr id="5" name="Slide Number Placeholder 4"/>
          <p:cNvSpPr>
            <a:spLocks noGrp="1"/>
          </p:cNvSpPr>
          <p:nvPr>
            <p:ph type="sldNum" sz="quarter" idx="12"/>
          </p:nvPr>
        </p:nvSpPr>
        <p:spPr/>
        <p:txBody>
          <a:bodyPr/>
          <a:lstStyle/>
          <a:p>
            <a:pPr>
              <a:defRPr/>
            </a:pPr>
            <a:fld id="{38E7DB15-A257-48B6-A19B-B5D0BCE3DF8D}"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en-US" smtClean="0"/>
              <a:t>BISNIS INTERNASIONAL/SN642033</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4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id-ID" dirty="0" smtClean="0"/>
              <a:t>Pemain utama lain </a:t>
            </a:r>
            <a:r>
              <a:rPr lang="id-ID" dirty="0"/>
              <a:t>di pasar valuta asing</a:t>
            </a:r>
            <a:r>
              <a:rPr lang="en-US" dirty="0" smtClean="0"/>
              <a:t>:</a:t>
            </a:r>
          </a:p>
          <a:p>
            <a:pPr lvl="1">
              <a:buNone/>
            </a:pPr>
            <a:endParaRPr lang="en-US" dirty="0" smtClean="0"/>
          </a:p>
          <a:p>
            <a:pPr lvl="1"/>
            <a:r>
              <a:rPr lang="id-ID" dirty="0" smtClean="0"/>
              <a:t>Bank sentral Negara (</a:t>
            </a:r>
            <a:r>
              <a:rPr lang="en-US" dirty="0" smtClean="0"/>
              <a:t>Country’s Central Bank</a:t>
            </a:r>
            <a:r>
              <a:rPr lang="id-ID" dirty="0" smtClean="0"/>
              <a:t>)</a:t>
            </a:r>
            <a:endParaRPr lang="en-US" dirty="0" smtClean="0"/>
          </a:p>
          <a:p>
            <a:pPr lvl="1"/>
            <a:r>
              <a:rPr lang="id-ID" dirty="0" smtClean="0"/>
              <a:t>Departemen keuangan (</a:t>
            </a:r>
            <a:r>
              <a:rPr lang="en-US" dirty="0" smtClean="0"/>
              <a:t>Treasury Department</a:t>
            </a:r>
            <a:r>
              <a:rPr lang="id-ID" dirty="0" smtClean="0"/>
              <a:t>)</a:t>
            </a:r>
            <a:endParaRPr lang="en-US" dirty="0" smtClean="0"/>
          </a:p>
          <a:p>
            <a:endParaRPr lang="en-US" dirty="0" smtClean="0"/>
          </a:p>
          <a:p>
            <a:r>
              <a:rPr lang="id-ID" dirty="0" smtClean="0"/>
              <a:t>Mereka </a:t>
            </a:r>
            <a:r>
              <a:rPr lang="id-ID" dirty="0"/>
              <a:t>diminta dan memiliki kepentingan untuk melakukan intervensi di pasar untuk memastikan atau mempengaruhi nilai mata uang mereka dengan nilai nominal atau keinginan.</a:t>
            </a:r>
            <a:endParaRPr lang="en-US" dirty="0" smtClean="0"/>
          </a:p>
          <a:p>
            <a:pPr lvl="1"/>
            <a:endParaRPr lang="en-US" dirty="0"/>
          </a:p>
        </p:txBody>
      </p:sp>
      <p:sp>
        <p:nvSpPr>
          <p:cNvPr id="3" name="Title 2"/>
          <p:cNvSpPr>
            <a:spLocks noGrp="1"/>
          </p:cNvSpPr>
          <p:nvPr>
            <p:ph type="title"/>
          </p:nvPr>
        </p:nvSpPr>
        <p:spPr/>
        <p:txBody>
          <a:bodyPr>
            <a:normAutofit fontScale="90000"/>
          </a:bodyPr>
          <a:lstStyle/>
          <a:p>
            <a:r>
              <a:rPr lang="id-ID" dirty="0" smtClean="0"/>
              <a:t>Peran Pemerintah (</a:t>
            </a:r>
            <a:r>
              <a:rPr lang="en-US" dirty="0" smtClean="0"/>
              <a:t>The Role of Government</a:t>
            </a:r>
            <a:r>
              <a:rPr lang="id-ID" dirty="0" smtClean="0"/>
              <a:t>)</a:t>
            </a:r>
            <a:endParaRPr lang="en-US" dirty="0"/>
          </a:p>
        </p:txBody>
      </p:sp>
      <p:pic>
        <p:nvPicPr>
          <p:cNvPr id="4" name="5.9">
            <a:hlinkClick r:id="" action="ppaction://media"/>
          </p:cNvPr>
          <p:cNvPicPr>
            <a:picLocks noRot="1" noChangeAspect="1"/>
          </p:cNvPicPr>
          <p:nvPr>
            <a:wavAudioFile r:embed="rId1" name="5.9"/>
          </p:nvPr>
        </p:nvPicPr>
        <p:blipFill>
          <a:blip r:embed="rId3"/>
          <a:stretch>
            <a:fillRect/>
          </a:stretch>
        </p:blipFill>
        <p:spPr>
          <a:xfrm>
            <a:off x="4419600" y="3276600"/>
            <a:ext cx="304800" cy="304800"/>
          </a:xfrm>
          <a:prstGeom prst="rect">
            <a:avLst/>
          </a:prstGeom>
        </p:spPr>
      </p:pic>
      <p:sp>
        <p:nvSpPr>
          <p:cNvPr id="5" name="Slide Number Placeholder 4"/>
          <p:cNvSpPr>
            <a:spLocks noGrp="1"/>
          </p:cNvSpPr>
          <p:nvPr>
            <p:ph type="sldNum" sz="quarter" idx="12"/>
          </p:nvPr>
        </p:nvSpPr>
        <p:spPr/>
        <p:txBody>
          <a:bodyPr/>
          <a:lstStyle/>
          <a:p>
            <a:pPr>
              <a:defRPr/>
            </a:pPr>
            <a:fld id="{38E7DB15-A257-48B6-A19B-B5D0BCE3DF8D}"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en-US" smtClean="0"/>
              <a:t>BISNIS INTERNASIONAL/SN642033</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42"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smtClean="0"/>
              <a:t>The </a:t>
            </a:r>
            <a:r>
              <a:rPr lang="en-US" b="1" dirty="0" smtClean="0"/>
              <a:t>Spot Market</a:t>
            </a:r>
            <a:r>
              <a:rPr lang="en-US" dirty="0" smtClean="0"/>
              <a:t> </a:t>
            </a:r>
            <a:r>
              <a:rPr lang="id-ID" dirty="0" smtClean="0"/>
              <a:t>terdiri </a:t>
            </a:r>
            <a:r>
              <a:rPr lang="id-ID" dirty="0"/>
              <a:t>dari transaksi valuta asing yang akan dilaksanakan segera.</a:t>
            </a:r>
            <a:endParaRPr lang="en-US" dirty="0" smtClean="0"/>
          </a:p>
          <a:p>
            <a:pPr lvl="1"/>
            <a:r>
              <a:rPr lang="id-ID" dirty="0"/>
              <a:t>D</a:t>
            </a:r>
            <a:r>
              <a:rPr lang="id-ID" dirty="0" smtClean="0"/>
              <a:t>ua </a:t>
            </a:r>
            <a:r>
              <a:rPr lang="id-ID" dirty="0"/>
              <a:t>hari setelah tanggal perdagangan karena waktu historis diperlukan untuk pembayaran untuk membersihkan sistem perbankan internasional.</a:t>
            </a:r>
            <a:endParaRPr lang="en-US" dirty="0" smtClean="0"/>
          </a:p>
          <a:p>
            <a:pPr lvl="2"/>
            <a:r>
              <a:rPr lang="id-ID" dirty="0" smtClean="0">
                <a:solidFill>
                  <a:srgbClr val="0070C0"/>
                </a:solidFill>
              </a:rPr>
              <a:t>Transaksi akun spot untuk 33 persen dari seluruh transaksi valuta asing.</a:t>
            </a:r>
            <a:endParaRPr lang="en-US" dirty="0" smtClean="0">
              <a:solidFill>
                <a:srgbClr val="0070C0"/>
              </a:solidFill>
            </a:endParaRPr>
          </a:p>
          <a:p>
            <a:pPr lvl="1"/>
            <a:endParaRPr lang="en-US" dirty="0" smtClean="0"/>
          </a:p>
          <a:p>
            <a:r>
              <a:rPr lang="en-US" dirty="0" smtClean="0"/>
              <a:t>The </a:t>
            </a:r>
            <a:r>
              <a:rPr lang="en-US" b="1" dirty="0" smtClean="0"/>
              <a:t>Forward Market</a:t>
            </a:r>
            <a:r>
              <a:rPr lang="en-US" dirty="0" smtClean="0"/>
              <a:t> </a:t>
            </a:r>
            <a:r>
              <a:rPr lang="id-ID" dirty="0" smtClean="0"/>
              <a:t>terdiri </a:t>
            </a:r>
            <a:r>
              <a:rPr lang="id-ID" dirty="0"/>
              <a:t>dari transaksi valuta asing yang terjadi suatu saat nanti</a:t>
            </a:r>
            <a:r>
              <a:rPr lang="en-US" dirty="0" smtClean="0"/>
              <a:t> </a:t>
            </a:r>
          </a:p>
          <a:p>
            <a:pPr lvl="1"/>
            <a:r>
              <a:rPr lang="id-ID" dirty="0" smtClean="0"/>
              <a:t>Harga sering </a:t>
            </a:r>
            <a:r>
              <a:rPr lang="id-ID" dirty="0"/>
              <a:t>diterbitkan untuk valuta asing yang akan disampaikan 30 hari, 90 hari, dan 180 hari ke depan</a:t>
            </a:r>
            <a:endParaRPr lang="en-US" dirty="0" smtClean="0"/>
          </a:p>
          <a:p>
            <a:pPr lvl="1"/>
            <a:r>
              <a:rPr lang="id-ID" dirty="0" smtClean="0"/>
              <a:t>Banyak </a:t>
            </a:r>
            <a:r>
              <a:rPr lang="id-ID" dirty="0"/>
              <a:t>pengguna pasar maju terlibat dalam transaksi swap.</a:t>
            </a:r>
            <a:endParaRPr lang="en-US" dirty="0" smtClean="0"/>
          </a:p>
          <a:p>
            <a:endParaRPr lang="en-US" dirty="0" smtClean="0"/>
          </a:p>
          <a:p>
            <a:r>
              <a:rPr lang="en-US" dirty="0" smtClean="0"/>
              <a:t>A </a:t>
            </a:r>
            <a:r>
              <a:rPr lang="en-US" b="1" dirty="0" smtClean="0"/>
              <a:t>Swap Transaction</a:t>
            </a:r>
            <a:r>
              <a:rPr lang="en-US" dirty="0" smtClean="0"/>
              <a:t> </a:t>
            </a:r>
            <a:r>
              <a:rPr lang="id-ID" dirty="0" smtClean="0"/>
              <a:t> atau Transaksi </a:t>
            </a:r>
            <a:r>
              <a:rPr lang="id-ID" dirty="0"/>
              <a:t>Swap adalah transaksi di mana mata uang yang sama dibeli dan dijual secara bersamaan, tetapi pengiriman dilakukan pada dua titik yang berbeda dalam waktu.</a:t>
            </a:r>
            <a:r>
              <a:rPr lang="en-US" dirty="0" smtClean="0"/>
              <a:t> </a:t>
            </a:r>
          </a:p>
          <a:p>
            <a:pPr lvl="1"/>
            <a:r>
              <a:rPr lang="id-ID" dirty="0" smtClean="0">
                <a:solidFill>
                  <a:srgbClr val="0070C0"/>
                </a:solidFill>
              </a:rPr>
              <a:t>Pinjam </a:t>
            </a:r>
            <a:r>
              <a:rPr lang="en-US" dirty="0">
                <a:solidFill>
                  <a:srgbClr val="0070C0"/>
                </a:solidFill>
              </a:rPr>
              <a:t>£.</a:t>
            </a:r>
            <a:r>
              <a:rPr lang="en-US" dirty="0" smtClean="0">
                <a:solidFill>
                  <a:srgbClr val="0070C0"/>
                </a:solidFill>
              </a:rPr>
              <a:t>10</a:t>
            </a:r>
            <a:r>
              <a:rPr lang="id-ID" dirty="0" smtClean="0">
                <a:solidFill>
                  <a:srgbClr val="0070C0"/>
                </a:solidFill>
              </a:rPr>
              <a:t> juta untuk 1 bulan, </a:t>
            </a:r>
            <a:r>
              <a:rPr lang="en-US" dirty="0">
                <a:solidFill>
                  <a:srgbClr val="0070C0"/>
                </a:solidFill>
              </a:rPr>
              <a:t>£.1=$1,8</a:t>
            </a:r>
            <a:r>
              <a:rPr lang="id-ID" dirty="0">
                <a:solidFill>
                  <a:srgbClr val="0070C0"/>
                </a:solidFill>
              </a:rPr>
              <a:t> </a:t>
            </a:r>
            <a:endParaRPr lang="en-US" dirty="0" smtClean="0">
              <a:solidFill>
                <a:srgbClr val="0070C0"/>
              </a:solidFill>
            </a:endParaRPr>
          </a:p>
          <a:p>
            <a:pPr lvl="1"/>
            <a:r>
              <a:rPr lang="id-ID" dirty="0" smtClean="0">
                <a:solidFill>
                  <a:srgbClr val="0070C0"/>
                </a:solidFill>
              </a:rPr>
              <a:t>Convert to USD untuk operasi + pembelian maju 1 bulan </a:t>
            </a:r>
            <a:r>
              <a:rPr lang="en-US" dirty="0" smtClean="0">
                <a:solidFill>
                  <a:srgbClr val="0070C0"/>
                </a:solidFill>
              </a:rPr>
              <a:t>£.</a:t>
            </a:r>
            <a:r>
              <a:rPr lang="id-ID" dirty="0" smtClean="0">
                <a:solidFill>
                  <a:srgbClr val="0070C0"/>
                </a:solidFill>
              </a:rPr>
              <a:t>10 juta + kepentingan untuk membayar kembali pinjaman.</a:t>
            </a:r>
            <a:endParaRPr lang="en-US" dirty="0" smtClean="0">
              <a:solidFill>
                <a:srgbClr val="0070C0"/>
              </a:solidFill>
            </a:endParaRPr>
          </a:p>
        </p:txBody>
      </p:sp>
      <p:sp>
        <p:nvSpPr>
          <p:cNvPr id="3" name="Title 2"/>
          <p:cNvSpPr>
            <a:spLocks noGrp="1"/>
          </p:cNvSpPr>
          <p:nvPr>
            <p:ph type="title"/>
          </p:nvPr>
        </p:nvSpPr>
        <p:spPr/>
        <p:txBody>
          <a:bodyPr>
            <a:normAutofit fontScale="90000"/>
          </a:bodyPr>
          <a:lstStyle/>
          <a:p>
            <a:r>
              <a:rPr lang="en-US" dirty="0" smtClean="0"/>
              <a:t>Hedges</a:t>
            </a:r>
            <a:br>
              <a:rPr lang="en-US" dirty="0" smtClean="0"/>
            </a:br>
            <a:r>
              <a:rPr lang="en-US" sz="4400" dirty="0" smtClean="0"/>
              <a:t>Spot and Forward Markets</a:t>
            </a:r>
            <a:endParaRPr lang="en-US" dirty="0"/>
          </a:p>
        </p:txBody>
      </p:sp>
      <p:pic>
        <p:nvPicPr>
          <p:cNvPr id="4" name="5.10">
            <a:hlinkClick r:id="" action="ppaction://media"/>
          </p:cNvPr>
          <p:cNvPicPr>
            <a:picLocks noRot="1" noChangeAspect="1"/>
          </p:cNvPicPr>
          <p:nvPr>
            <a:wavAudioFile r:embed="rId1" name="5.10"/>
          </p:nvPr>
        </p:nvPicPr>
        <p:blipFill>
          <a:blip r:embed="rId3"/>
          <a:stretch>
            <a:fillRect/>
          </a:stretch>
        </p:blipFill>
        <p:spPr>
          <a:xfrm>
            <a:off x="4419600" y="3276600"/>
            <a:ext cx="304800" cy="304800"/>
          </a:xfrm>
          <a:prstGeom prst="rect">
            <a:avLst/>
          </a:prstGeom>
        </p:spPr>
      </p:pic>
      <p:sp>
        <p:nvSpPr>
          <p:cNvPr id="5" name="Slide Number Placeholder 4"/>
          <p:cNvSpPr>
            <a:spLocks noGrp="1"/>
          </p:cNvSpPr>
          <p:nvPr>
            <p:ph type="sldNum" sz="quarter" idx="12"/>
          </p:nvPr>
        </p:nvSpPr>
        <p:spPr/>
        <p:txBody>
          <a:bodyPr/>
          <a:lstStyle/>
          <a:p>
            <a:pPr>
              <a:defRPr/>
            </a:pPr>
            <a:fld id="{38E7DB15-A257-48B6-A19B-B5D0BCE3DF8D}"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en-US" smtClean="0"/>
              <a:t>BISNIS INTERNASIONAL/SN642033</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04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Arbitrage </a:t>
            </a:r>
            <a:r>
              <a:rPr lang="id-ID" dirty="0" smtClean="0"/>
              <a:t>adalah </a:t>
            </a:r>
            <a:r>
              <a:rPr lang="id-ID" dirty="0"/>
              <a:t>pembelian tanpa risiko suatu produk di satu pasar untuk dijual kembali langsung dalam pasar kedua dalam rangka untuk mendapatkan keuntungan dari perbedaan harga.</a:t>
            </a:r>
            <a:endParaRPr lang="en-US" dirty="0" smtClean="0"/>
          </a:p>
          <a:p>
            <a:pPr lvl="1"/>
            <a:endParaRPr lang="en-US" sz="2200" dirty="0" smtClean="0"/>
          </a:p>
          <a:p>
            <a:pPr lvl="1"/>
            <a:r>
              <a:rPr lang="id-ID" sz="2200" dirty="0" smtClean="0"/>
              <a:t>Arbitase Barang (</a:t>
            </a:r>
            <a:r>
              <a:rPr lang="en-US" sz="2200" dirty="0" smtClean="0"/>
              <a:t>Arbitrage of Goods</a:t>
            </a:r>
            <a:r>
              <a:rPr lang="id-ID" sz="2200" dirty="0" smtClean="0"/>
              <a:t>)</a:t>
            </a:r>
            <a:endParaRPr lang="en-US" sz="2200" dirty="0" smtClean="0"/>
          </a:p>
          <a:p>
            <a:pPr lvl="1"/>
            <a:r>
              <a:rPr lang="id-ID" sz="2200" dirty="0" smtClean="0"/>
              <a:t>Arbitase Uang (</a:t>
            </a:r>
            <a:r>
              <a:rPr lang="en-US" sz="2200" dirty="0" smtClean="0"/>
              <a:t>Arbitrage of Money</a:t>
            </a:r>
            <a:r>
              <a:rPr lang="id-ID" sz="2200" dirty="0" smtClean="0"/>
              <a:t>)</a:t>
            </a:r>
            <a:endParaRPr lang="en-US" sz="2200" dirty="0" smtClean="0"/>
          </a:p>
          <a:p>
            <a:pPr lvl="1"/>
            <a:endParaRPr lang="en-US" dirty="0"/>
          </a:p>
        </p:txBody>
      </p:sp>
      <p:sp>
        <p:nvSpPr>
          <p:cNvPr id="3" name="Title 2"/>
          <p:cNvSpPr>
            <a:spLocks noGrp="1"/>
          </p:cNvSpPr>
          <p:nvPr>
            <p:ph type="title"/>
          </p:nvPr>
        </p:nvSpPr>
        <p:spPr/>
        <p:txBody>
          <a:bodyPr/>
          <a:lstStyle/>
          <a:p>
            <a:r>
              <a:rPr lang="id-ID" dirty="0" smtClean="0"/>
              <a:t>Arbitrase (</a:t>
            </a:r>
            <a:r>
              <a:rPr lang="en-US" dirty="0" smtClean="0"/>
              <a:t>Arbitrage</a:t>
            </a:r>
            <a:r>
              <a:rPr lang="id-ID" dirty="0" smtClean="0"/>
              <a:t>)</a:t>
            </a:r>
            <a:endParaRPr lang="en-US" dirty="0"/>
          </a:p>
        </p:txBody>
      </p:sp>
      <p:pic>
        <p:nvPicPr>
          <p:cNvPr id="4" name="5.11">
            <a:hlinkClick r:id="" action="ppaction://media"/>
          </p:cNvPr>
          <p:cNvPicPr>
            <a:picLocks noRot="1" noChangeAspect="1"/>
          </p:cNvPicPr>
          <p:nvPr>
            <a:wavAudioFile r:embed="rId1" name="5.11"/>
          </p:nvPr>
        </p:nvPicPr>
        <p:blipFill>
          <a:blip r:embed="rId3"/>
          <a:stretch>
            <a:fillRect/>
          </a:stretch>
        </p:blipFill>
        <p:spPr>
          <a:xfrm>
            <a:off x="4419600" y="3276600"/>
            <a:ext cx="304800" cy="304800"/>
          </a:xfrm>
          <a:prstGeom prst="rect">
            <a:avLst/>
          </a:prstGeom>
        </p:spPr>
      </p:pic>
      <p:sp>
        <p:nvSpPr>
          <p:cNvPr id="5" name="Slide Number Placeholder 4"/>
          <p:cNvSpPr>
            <a:spLocks noGrp="1"/>
          </p:cNvSpPr>
          <p:nvPr>
            <p:ph type="sldNum" sz="quarter" idx="12"/>
          </p:nvPr>
        </p:nvSpPr>
        <p:spPr/>
        <p:txBody>
          <a:bodyPr/>
          <a:lstStyle/>
          <a:p>
            <a:pPr>
              <a:defRPr/>
            </a:pPr>
            <a:fld id="{38E7DB15-A257-48B6-A19B-B5D0BCE3DF8D}" type="slidenum">
              <a:rPr lang="en-US" smtClean="0"/>
              <a:pPr>
                <a:defRPr/>
              </a:pPr>
              <a:t>14</a:t>
            </a:fld>
            <a:endParaRPr lang="en-US"/>
          </a:p>
        </p:txBody>
      </p:sp>
      <p:sp>
        <p:nvSpPr>
          <p:cNvPr id="6" name="Footer Placeholder 5"/>
          <p:cNvSpPr>
            <a:spLocks noGrp="1"/>
          </p:cNvSpPr>
          <p:nvPr>
            <p:ph type="ftr" sz="quarter" idx="11"/>
          </p:nvPr>
        </p:nvSpPr>
        <p:spPr/>
        <p:txBody>
          <a:bodyPr/>
          <a:lstStyle/>
          <a:p>
            <a:pPr>
              <a:defRPr/>
            </a:pPr>
            <a:r>
              <a:rPr lang="en-US" smtClean="0"/>
              <a:t>BISNIS INTERNASIONAL/SN642033</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6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id-ID" sz="2000" dirty="0"/>
              <a:t>A</a:t>
            </a:r>
            <a:r>
              <a:rPr lang="id-ID" sz="2000" dirty="0" smtClean="0"/>
              <a:t>spek </a:t>
            </a:r>
            <a:r>
              <a:rPr lang="id-ID" sz="2000" dirty="0"/>
              <a:t>penting lain dari sistem keuangan internasional adalah pasar Eurocurrency</a:t>
            </a:r>
            <a:r>
              <a:rPr lang="id-ID" sz="2000" dirty="0" smtClean="0"/>
              <a:t>.</a:t>
            </a:r>
            <a:endParaRPr lang="en-US" sz="2000" dirty="0" smtClean="0"/>
          </a:p>
          <a:p>
            <a:r>
              <a:rPr lang="id-ID" sz="2000" dirty="0" smtClean="0"/>
              <a:t>Awalnya </a:t>
            </a:r>
            <a:r>
              <a:rPr lang="id-ID" sz="2000" dirty="0"/>
              <a:t>disebut pasar Eurodollar, pasar Eurocurrency berasal dari awal 1950-an ketika pemerintah komunis yang dikendalikan dari Eropa Tengah dan Eropa Timur membutuhkan dolar untuk membiayai perdagangan internasional mereka, tetapi takut bahwa pemerintah AS akan menyita atau memblokir kepemilikan mereka atas dolar di AS bank karena alasan </a:t>
            </a:r>
            <a:r>
              <a:rPr lang="id-ID" sz="2000" dirty="0" smtClean="0"/>
              <a:t>politik</a:t>
            </a:r>
          </a:p>
        </p:txBody>
      </p:sp>
      <p:sp>
        <p:nvSpPr>
          <p:cNvPr id="3" name="Title 2"/>
          <p:cNvSpPr>
            <a:spLocks noGrp="1"/>
          </p:cNvSpPr>
          <p:nvPr>
            <p:ph type="title"/>
          </p:nvPr>
        </p:nvSpPr>
        <p:spPr/>
        <p:txBody>
          <a:bodyPr/>
          <a:lstStyle/>
          <a:p>
            <a:r>
              <a:rPr lang="en-US" dirty="0" smtClean="0"/>
              <a:t>The Eurocurrency Market</a:t>
            </a:r>
            <a:endParaRPr lang="en-US" dirty="0"/>
          </a:p>
        </p:txBody>
      </p:sp>
      <p:pic>
        <p:nvPicPr>
          <p:cNvPr id="4" name="5.12">
            <a:hlinkClick r:id="" action="ppaction://media"/>
          </p:cNvPr>
          <p:cNvPicPr>
            <a:picLocks noRot="1" noChangeAspect="1"/>
          </p:cNvPicPr>
          <p:nvPr>
            <a:wavAudioFile r:embed="rId1" name="5.12"/>
          </p:nvPr>
        </p:nvPicPr>
        <p:blipFill>
          <a:blip r:embed="rId3"/>
          <a:stretch>
            <a:fillRect/>
          </a:stretch>
        </p:blipFill>
        <p:spPr>
          <a:xfrm>
            <a:off x="4419600" y="3276600"/>
            <a:ext cx="304800" cy="304800"/>
          </a:xfrm>
          <a:prstGeom prst="rect">
            <a:avLst/>
          </a:prstGeom>
        </p:spPr>
      </p:pic>
      <p:sp>
        <p:nvSpPr>
          <p:cNvPr id="5" name="Slide Number Placeholder 4"/>
          <p:cNvSpPr>
            <a:spLocks noGrp="1"/>
          </p:cNvSpPr>
          <p:nvPr>
            <p:ph type="sldNum" sz="quarter" idx="12"/>
          </p:nvPr>
        </p:nvSpPr>
        <p:spPr/>
        <p:txBody>
          <a:bodyPr/>
          <a:lstStyle/>
          <a:p>
            <a:pPr>
              <a:defRPr/>
            </a:pPr>
            <a:fld id="{38E7DB15-A257-48B6-A19B-B5D0BCE3DF8D}" type="slidenum">
              <a:rPr lang="en-US" smtClean="0"/>
              <a:pPr>
                <a:defRPr/>
              </a:pPr>
              <a:t>15</a:t>
            </a:fld>
            <a:endParaRPr lang="en-US"/>
          </a:p>
        </p:txBody>
      </p:sp>
      <p:sp>
        <p:nvSpPr>
          <p:cNvPr id="6" name="Footer Placeholder 5"/>
          <p:cNvSpPr>
            <a:spLocks noGrp="1"/>
          </p:cNvSpPr>
          <p:nvPr>
            <p:ph type="ftr" sz="quarter" idx="11"/>
          </p:nvPr>
        </p:nvSpPr>
        <p:spPr/>
        <p:txBody>
          <a:bodyPr/>
          <a:lstStyle/>
          <a:p>
            <a:pPr>
              <a:defRPr/>
            </a:pPr>
            <a:r>
              <a:rPr lang="en-US" smtClean="0"/>
              <a:t>BISNIS INTERNASIONAL/SN642033</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77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800" dirty="0" smtClean="0"/>
              <a:t>Offshore financial centers</a:t>
            </a:r>
            <a:r>
              <a:rPr lang="id-ID" sz="1800" dirty="0" smtClean="0"/>
              <a:t> fokus </a:t>
            </a:r>
            <a:r>
              <a:rPr lang="id-ID" sz="1800" dirty="0"/>
              <a:t>pada menawarkan layanan keuangan lainnya perbankan dan untuk pelanggan bukan penduduk.</a:t>
            </a:r>
            <a:endParaRPr lang="en-US" sz="1800" dirty="0" smtClean="0"/>
          </a:p>
          <a:p>
            <a:pPr lvl="1"/>
            <a:r>
              <a:rPr lang="id-ID" sz="1600" dirty="0" smtClean="0">
                <a:solidFill>
                  <a:srgbClr val="0070C0"/>
                </a:solidFill>
              </a:rPr>
              <a:t>Banyak </a:t>
            </a:r>
            <a:r>
              <a:rPr lang="id-ID" sz="1600" dirty="0">
                <a:solidFill>
                  <a:srgbClr val="0070C0"/>
                </a:solidFill>
              </a:rPr>
              <a:t>dari pusat-pusat yang terletak di negara-negara kepulauan, seperti Bahama, Bahrain, Kepulauan Cayman, Bermuda, Antilles Belanda, dan Singapura. Luksemburg dan Swiss, meskipun tidak pulau, juga penting pusat "offshore" keuangan</a:t>
            </a:r>
            <a:r>
              <a:rPr lang="id-ID" sz="1600" dirty="0" smtClean="0">
                <a:solidFill>
                  <a:srgbClr val="0070C0"/>
                </a:solidFill>
              </a:rPr>
              <a:t>.</a:t>
            </a:r>
            <a:endParaRPr lang="en-US" sz="1800" dirty="0" smtClean="0"/>
          </a:p>
          <a:p>
            <a:r>
              <a:rPr lang="id-ID" sz="1800" dirty="0"/>
              <a:t>P</a:t>
            </a:r>
            <a:r>
              <a:rPr lang="id-ID" sz="1800" dirty="0" smtClean="0"/>
              <a:t>erusahaan </a:t>
            </a:r>
            <a:r>
              <a:rPr lang="id-ID" sz="1800" dirty="0"/>
              <a:t>multinasional sering menggunakan pusat-pusat keuangan offshore untuk memperoleh pinjaman Eurocurrency murah. </a:t>
            </a:r>
            <a:endParaRPr lang="en-US" sz="1800" dirty="0" smtClean="0"/>
          </a:p>
          <a:p>
            <a:r>
              <a:rPr lang="id-ID" sz="1800" dirty="0" smtClean="0"/>
              <a:t>Banyak </a:t>
            </a:r>
            <a:r>
              <a:rPr lang="id-ID" sz="1800" dirty="0"/>
              <a:t>perusahaan multinasional menemukan anak perusahaan pembiayaan di pusat-pusat ini untuk mengambil keuntungan dari manfaat yang mereka tawarkan: stabilitas politik, iklim regulasi yang memfasilitasi transaksi internasional modal, baik komunikasi link ke pusat-pusat keuangan utama lainnya, dan ketersediaan hukum, akuntansi, keuangan, dan lainnya keahlian yang dibutuhkan untuk paket pinjaman besar. </a:t>
            </a:r>
            <a:endParaRPr lang="en-US" sz="1800" dirty="0" smtClean="0"/>
          </a:p>
          <a:p>
            <a:endParaRPr lang="en-US" sz="1800" dirty="0" smtClean="0"/>
          </a:p>
        </p:txBody>
      </p:sp>
      <p:sp>
        <p:nvSpPr>
          <p:cNvPr id="3" name="Title 2"/>
          <p:cNvSpPr>
            <a:spLocks noGrp="1"/>
          </p:cNvSpPr>
          <p:nvPr>
            <p:ph type="title"/>
          </p:nvPr>
        </p:nvSpPr>
        <p:spPr/>
        <p:txBody>
          <a:bodyPr/>
          <a:lstStyle/>
          <a:p>
            <a:r>
              <a:rPr lang="en-US" dirty="0" smtClean="0"/>
              <a:t>Offshore Financial Centers</a:t>
            </a:r>
            <a:endParaRPr lang="en-US" dirty="0"/>
          </a:p>
        </p:txBody>
      </p:sp>
      <p:pic>
        <p:nvPicPr>
          <p:cNvPr id="4" name="5.13">
            <a:hlinkClick r:id="" action="ppaction://media"/>
          </p:cNvPr>
          <p:cNvPicPr>
            <a:picLocks noRot="1" noChangeAspect="1"/>
          </p:cNvPicPr>
          <p:nvPr>
            <a:wavAudioFile r:embed="rId1" name="5.13"/>
          </p:nvPr>
        </p:nvPicPr>
        <p:blipFill>
          <a:blip r:embed="rId3"/>
          <a:stretch>
            <a:fillRect/>
          </a:stretch>
        </p:blipFill>
        <p:spPr>
          <a:xfrm>
            <a:off x="4419600" y="3276600"/>
            <a:ext cx="304800" cy="304800"/>
          </a:xfrm>
          <a:prstGeom prst="rect">
            <a:avLst/>
          </a:prstGeom>
        </p:spPr>
      </p:pic>
      <p:sp>
        <p:nvSpPr>
          <p:cNvPr id="5" name="Slide Number Placeholder 4"/>
          <p:cNvSpPr>
            <a:spLocks noGrp="1"/>
          </p:cNvSpPr>
          <p:nvPr>
            <p:ph type="sldNum" sz="quarter" idx="12"/>
          </p:nvPr>
        </p:nvSpPr>
        <p:spPr/>
        <p:txBody>
          <a:bodyPr/>
          <a:lstStyle/>
          <a:p>
            <a:pPr>
              <a:defRPr/>
            </a:pPr>
            <a:fld id="{38E7DB15-A257-48B6-A19B-B5D0BCE3DF8D}"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en-US" smtClean="0"/>
              <a:t>BISNIS INTERNASIONAL/SN642033</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48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481328"/>
            <a:ext cx="8229600" cy="4525963"/>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id-ID" sz="2000" b="0" i="0" u="none" strike="noStrike" kern="1200" cap="none" spc="0" normalizeH="0" baseline="0" noProof="0" dirty="0" smtClean="0">
                <a:ln>
                  <a:noFill/>
                </a:ln>
                <a:solidFill>
                  <a:schemeClr val="tx1"/>
                </a:solidFill>
                <a:effectLst/>
                <a:uLnTx/>
                <a:uFillTx/>
                <a:latin typeface="+mn-lt"/>
                <a:ea typeface="+mn-ea"/>
                <a:cs typeface="+mn-cs"/>
              </a:rPr>
              <a:t>Efisiensi pusat keuangan offshore dalam menarik deposito dan kemudian meminjamkan dana tersebut kepada pelanggan di seluruh dunia merupakan faktor penting dalam globalisasi pertumbuhan pasar modal</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id-ID" sz="2000" b="0" i="0" u="none" strike="noStrike" kern="1200" cap="none" spc="0" normalizeH="0" baseline="0" noProof="0" dirty="0" smtClean="0">
                <a:ln>
                  <a:noFill/>
                </a:ln>
                <a:solidFill>
                  <a:schemeClr val="tx1"/>
                </a:solidFill>
                <a:effectLst/>
                <a:uLnTx/>
                <a:uFillTx/>
                <a:latin typeface="+mn-lt"/>
                <a:ea typeface="+mn-ea"/>
                <a:cs typeface="+mn-cs"/>
              </a:rPr>
              <a:t>Fokus pada penawaran jasa keuangan lainnya perbankan dan untuk pelanggan bukan penduduk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Lo</a:t>
            </a:r>
            <a:r>
              <a:rPr kumimoji="0" lang="id-ID" sz="2000" b="0" i="0" u="none" strike="noStrike" kern="1200" cap="none" spc="0" normalizeH="0" baseline="0" noProof="0" dirty="0" smtClean="0">
                <a:ln>
                  <a:noFill/>
                </a:ln>
                <a:solidFill>
                  <a:schemeClr val="tx1"/>
                </a:solidFill>
                <a:effectLst/>
                <a:uLnTx/>
                <a:uFillTx/>
                <a:latin typeface="+mn-lt"/>
                <a:ea typeface="+mn-ea"/>
                <a:cs typeface="+mn-cs"/>
              </a:rPr>
              <a:t>kasi</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Bahamas, Bahrain, the Cayman Islands, Bermuda, the Netherlands Antilles, Singapore, Luxembourg, Switzerland</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5.14">
            <a:hlinkClick r:id="" action="ppaction://media"/>
          </p:cNvPr>
          <p:cNvPicPr>
            <a:picLocks noRot="1" noChangeAspect="1"/>
          </p:cNvPicPr>
          <p:nvPr>
            <a:wavAudioFile r:embed="rId1" name="5.14"/>
          </p:nvPr>
        </p:nvPicPr>
        <p:blipFill>
          <a:blip r:embed="rId3"/>
          <a:stretch>
            <a:fillRect/>
          </a:stretch>
        </p:blipFill>
        <p:spPr>
          <a:xfrm>
            <a:off x="4419600" y="3276600"/>
            <a:ext cx="304800" cy="304800"/>
          </a:xfrm>
          <a:prstGeom prst="rect">
            <a:avLst/>
          </a:prstGeom>
        </p:spPr>
      </p:pic>
      <p:sp>
        <p:nvSpPr>
          <p:cNvPr id="4" name="Slide Number Placeholder 3"/>
          <p:cNvSpPr>
            <a:spLocks noGrp="1"/>
          </p:cNvSpPr>
          <p:nvPr>
            <p:ph type="sldNum" sz="quarter" idx="12"/>
          </p:nvPr>
        </p:nvSpPr>
        <p:spPr/>
        <p:txBody>
          <a:bodyPr/>
          <a:lstStyle/>
          <a:p>
            <a:fld id="{F7DBCAA5-10B7-47F4-A875-414E0C1BC79D}" type="slidenum">
              <a:rPr lang="id-ID" smtClean="0"/>
              <a:pPr/>
              <a:t>17</a:t>
            </a:fld>
            <a:endParaRPr lang="id-ID"/>
          </a:p>
        </p:txBody>
      </p:sp>
      <p:sp>
        <p:nvSpPr>
          <p:cNvPr id="5" name="Footer Placeholder 4"/>
          <p:cNvSpPr>
            <a:spLocks noGrp="1"/>
          </p:cNvSpPr>
          <p:nvPr>
            <p:ph type="ftr" sz="quarter" idx="11"/>
          </p:nvPr>
        </p:nvSpPr>
        <p:spPr/>
        <p:txBody>
          <a:bodyPr/>
          <a:lstStyle/>
          <a:p>
            <a:r>
              <a:rPr lang="id-ID" smtClean="0"/>
              <a:t>BISNIS INTERNASIONAL/SN642033</a:t>
            </a:r>
            <a:endParaRPr lang="id-ID"/>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63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533400"/>
            <a:ext cx="6477000" cy="369332"/>
          </a:xfrm>
          <a:prstGeom prst="rect">
            <a:avLst/>
          </a:prstGeom>
          <a:noFill/>
        </p:spPr>
        <p:txBody>
          <a:bodyPr wrap="square" rtlCol="0">
            <a:spAutoFit/>
          </a:bodyPr>
          <a:lstStyle/>
          <a:p>
            <a:pPr algn="ctr"/>
            <a:r>
              <a:rPr lang="id-ID" dirty="0" smtClean="0"/>
              <a:t>EVALUASI  MAHASISWA</a:t>
            </a:r>
            <a:endParaRPr lang="id-ID" dirty="0"/>
          </a:p>
        </p:txBody>
      </p:sp>
      <p:sp>
        <p:nvSpPr>
          <p:cNvPr id="3" name="TextBox 2"/>
          <p:cNvSpPr txBox="1"/>
          <p:nvPr/>
        </p:nvSpPr>
        <p:spPr>
          <a:xfrm>
            <a:off x="304800" y="990600"/>
            <a:ext cx="7315200" cy="369332"/>
          </a:xfrm>
          <a:prstGeom prst="rect">
            <a:avLst/>
          </a:prstGeom>
          <a:noFill/>
        </p:spPr>
        <p:txBody>
          <a:bodyPr wrap="square" rtlCol="0">
            <a:spAutoFit/>
          </a:bodyPr>
          <a:lstStyle/>
          <a:p>
            <a:r>
              <a:rPr lang="id-ID" dirty="0" smtClean="0"/>
              <a:t>Jawablah Pertanyaan di Bawah Ini !!!</a:t>
            </a:r>
            <a:endParaRPr lang="id-ID" dirty="0"/>
          </a:p>
        </p:txBody>
      </p:sp>
      <p:sp>
        <p:nvSpPr>
          <p:cNvPr id="4" name="TextBox 3"/>
          <p:cNvSpPr txBox="1"/>
          <p:nvPr/>
        </p:nvSpPr>
        <p:spPr>
          <a:xfrm>
            <a:off x="381000" y="1524000"/>
            <a:ext cx="8305800" cy="4524315"/>
          </a:xfrm>
          <a:prstGeom prst="rect">
            <a:avLst/>
          </a:prstGeom>
          <a:noFill/>
        </p:spPr>
        <p:txBody>
          <a:bodyPr wrap="square" rtlCol="0">
            <a:spAutoFit/>
          </a:bodyPr>
          <a:lstStyle/>
          <a:p>
            <a:pPr marL="363538" indent="-363538">
              <a:buFont typeface="Wingdings" pitchFamily="2" charset="2"/>
              <a:buChar char="q"/>
            </a:pPr>
            <a:r>
              <a:rPr lang="id-ID" dirty="0" smtClean="0"/>
              <a:t>Pembelian tanpa risiko suatu produk di satu pasar untuk dijual kembali langsung dalam pasar kedua dalam rangka untuk mendapatkan keuntungan dari perbedaan harga disebut :</a:t>
            </a:r>
          </a:p>
          <a:p>
            <a:pPr marL="623888" indent="-260350">
              <a:buFont typeface="+mj-lt"/>
              <a:buAutoNum type="alphaLcParenR"/>
            </a:pPr>
            <a:r>
              <a:rPr lang="id-ID" dirty="0" smtClean="0"/>
              <a:t>Arbitrase</a:t>
            </a:r>
          </a:p>
          <a:p>
            <a:pPr marL="623888" indent="-260350">
              <a:buFont typeface="+mj-lt"/>
              <a:buAutoNum type="alphaLcParenR"/>
            </a:pPr>
            <a:r>
              <a:rPr lang="id-ID" dirty="0" smtClean="0"/>
              <a:t>Koalisi</a:t>
            </a:r>
          </a:p>
          <a:p>
            <a:pPr marL="623888" indent="-260350">
              <a:buFont typeface="+mj-lt"/>
              <a:buAutoNum type="alphaLcParenR"/>
            </a:pPr>
            <a:r>
              <a:rPr lang="id-ID" dirty="0" smtClean="0"/>
              <a:t>Transaksi Swap</a:t>
            </a:r>
          </a:p>
          <a:p>
            <a:pPr marL="623888" indent="-260350">
              <a:buFont typeface="+mj-lt"/>
              <a:buAutoNum type="alphaLcParenR"/>
            </a:pPr>
            <a:r>
              <a:rPr lang="id-ID" dirty="0" smtClean="0"/>
              <a:t>Transaksi Forward</a:t>
            </a:r>
          </a:p>
          <a:p>
            <a:pPr marL="363538" indent="-363538">
              <a:buFont typeface="Wingdings" pitchFamily="2" charset="2"/>
              <a:buChar char="q"/>
            </a:pPr>
            <a:r>
              <a:rPr lang="id-ID" dirty="0" smtClean="0"/>
              <a:t>Transaksi di mana mata uang yang sama dibeli dan dijual secara bersamaan, tetapi pengiriman dilakukan pada dua titik yang berbeda dalam waktu disebut :</a:t>
            </a:r>
          </a:p>
          <a:p>
            <a:pPr marL="623888" indent="-260350">
              <a:buFont typeface="+mj-lt"/>
              <a:buAutoNum type="alphaLcParenR"/>
            </a:pPr>
            <a:r>
              <a:rPr lang="id-ID" dirty="0" smtClean="0"/>
              <a:t>Spot Market</a:t>
            </a:r>
          </a:p>
          <a:p>
            <a:pPr marL="623888" indent="-260350">
              <a:buFont typeface="+mj-lt"/>
              <a:buAutoNum type="alphaLcParenR"/>
            </a:pPr>
            <a:r>
              <a:rPr lang="id-ID" dirty="0" smtClean="0"/>
              <a:t>Swap Transaction</a:t>
            </a:r>
          </a:p>
          <a:p>
            <a:pPr marL="623888" indent="-260350">
              <a:buFont typeface="+mj-lt"/>
              <a:buAutoNum type="alphaLcParenR"/>
            </a:pPr>
            <a:r>
              <a:rPr lang="id-ID" dirty="0" smtClean="0"/>
              <a:t>Forward Market</a:t>
            </a:r>
          </a:p>
          <a:p>
            <a:pPr marL="623888" indent="-260350">
              <a:buFont typeface="+mj-lt"/>
              <a:buAutoNum type="alphaLcParenR"/>
            </a:pPr>
            <a:r>
              <a:rPr lang="id-ID" dirty="0" smtClean="0"/>
              <a:t>Arbitrage</a:t>
            </a:r>
          </a:p>
          <a:p>
            <a:pPr marL="363538" indent="-363538"/>
            <a:endParaRPr lang="id-ID" dirty="0" smtClean="0"/>
          </a:p>
          <a:p>
            <a:pPr marL="363538" indent="-363538">
              <a:buFont typeface="Wingdings" pitchFamily="2" charset="2"/>
              <a:buChar char="q"/>
            </a:pPr>
            <a:endParaRPr lang="id-ID" dirty="0"/>
          </a:p>
        </p:txBody>
      </p:sp>
      <p:sp>
        <p:nvSpPr>
          <p:cNvPr id="5" name="Slide Number Placeholder 4"/>
          <p:cNvSpPr>
            <a:spLocks noGrp="1"/>
          </p:cNvSpPr>
          <p:nvPr>
            <p:ph type="sldNum" sz="quarter" idx="12"/>
          </p:nvPr>
        </p:nvSpPr>
        <p:spPr/>
        <p:txBody>
          <a:bodyPr/>
          <a:lstStyle/>
          <a:p>
            <a:fld id="{F7DBCAA5-10B7-47F4-A875-414E0C1BC79D}" type="slidenum">
              <a:rPr lang="id-ID" smtClean="0"/>
              <a:pPr/>
              <a:t>18</a:t>
            </a:fld>
            <a:endParaRPr lang="id-ID"/>
          </a:p>
        </p:txBody>
      </p:sp>
      <p:sp>
        <p:nvSpPr>
          <p:cNvPr id="6" name="Footer Placeholder 5"/>
          <p:cNvSpPr>
            <a:spLocks noGrp="1"/>
          </p:cNvSpPr>
          <p:nvPr>
            <p:ph type="ftr" sz="quarter" idx="11"/>
          </p:nvPr>
        </p:nvSpPr>
        <p:spPr/>
        <p:txBody>
          <a:bodyPr/>
          <a:lstStyle/>
          <a:p>
            <a:r>
              <a:rPr lang="id-ID" smtClean="0"/>
              <a:t>BISNIS INTERNASIONAL/SN642033</a:t>
            </a:r>
            <a:endParaRPr lang="id-ID"/>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285860"/>
            <a:ext cx="8229600" cy="4247317"/>
          </a:xfrm>
          <a:prstGeom prst="rect">
            <a:avLst/>
          </a:prstGeom>
        </p:spPr>
        <p:txBody>
          <a:bodyPr wrap="square">
            <a:spAutoFit/>
          </a:bodyPr>
          <a:lstStyle/>
          <a:p>
            <a:pPr marL="363538" indent="-363538">
              <a:buFont typeface="Wingdings" pitchFamily="2" charset="2"/>
              <a:buChar char="q"/>
            </a:pPr>
            <a:r>
              <a:rPr lang="id-ID" dirty="0" smtClean="0"/>
              <a:t>Mereka diminta dan memiliki kepentingan untuk melakukan intervensi di pasar untuk memastikan atau mempengaruhi nilai mata uang mereka dengan nilai nominal atau keinginan merupakan peranan dari :</a:t>
            </a:r>
          </a:p>
          <a:p>
            <a:pPr marL="623888" indent="-260350">
              <a:buFont typeface="+mj-lt"/>
              <a:buAutoNum type="alphaLcParenR"/>
            </a:pPr>
            <a:r>
              <a:rPr lang="id-ID" dirty="0" smtClean="0"/>
              <a:t>Pasar Modal</a:t>
            </a:r>
          </a:p>
          <a:p>
            <a:pPr marL="623888" indent="-260350">
              <a:buFont typeface="+mj-lt"/>
              <a:buAutoNum type="alphaLcParenR"/>
            </a:pPr>
            <a:r>
              <a:rPr lang="id-ID" dirty="0" smtClean="0"/>
              <a:t>Swasta</a:t>
            </a:r>
          </a:p>
          <a:p>
            <a:pPr marL="623888" indent="-260350">
              <a:buFont typeface="+mj-lt"/>
              <a:buAutoNum type="alphaLcParenR"/>
            </a:pPr>
            <a:r>
              <a:rPr lang="id-ID" dirty="0" smtClean="0"/>
              <a:t>Bank</a:t>
            </a:r>
          </a:p>
          <a:p>
            <a:pPr marL="623888" indent="-260350">
              <a:buFont typeface="+mj-lt"/>
              <a:buAutoNum type="alphaLcParenR"/>
            </a:pPr>
            <a:r>
              <a:rPr lang="id-ID" dirty="0" smtClean="0"/>
              <a:t>Pemerintah</a:t>
            </a:r>
          </a:p>
          <a:p>
            <a:pPr marL="363538" indent="-363538">
              <a:buFont typeface="Wingdings" pitchFamily="2" charset="2"/>
              <a:buChar char="q"/>
            </a:pPr>
            <a:r>
              <a:rPr lang="id-ID" dirty="0" smtClean="0"/>
              <a:t>Komoditas mata uang yang dikeluarkan oleh negara-negara lain selain negara itu sendiri disebut :</a:t>
            </a:r>
          </a:p>
          <a:p>
            <a:pPr marL="623888" indent="-260350">
              <a:buFont typeface="+mj-lt"/>
              <a:buAutoNum type="alphaLcParenR"/>
            </a:pPr>
            <a:r>
              <a:rPr lang="id-ID" dirty="0" smtClean="0"/>
              <a:t>Foreign Exchange</a:t>
            </a:r>
          </a:p>
          <a:p>
            <a:pPr marL="623888" indent="-260350">
              <a:buFont typeface="+mj-lt"/>
              <a:buAutoNum type="alphaLcParenR"/>
            </a:pPr>
            <a:r>
              <a:rPr lang="id-ID" dirty="0" smtClean="0"/>
              <a:t>Forward Market</a:t>
            </a:r>
          </a:p>
          <a:p>
            <a:pPr marL="623888" indent="-260350">
              <a:buFont typeface="+mj-lt"/>
              <a:buAutoNum type="alphaLcParenR"/>
            </a:pPr>
            <a:r>
              <a:rPr lang="id-ID" dirty="0" smtClean="0"/>
              <a:t>Swap Trasaction</a:t>
            </a:r>
          </a:p>
          <a:p>
            <a:pPr marL="623888" indent="-260350">
              <a:buFont typeface="+mj-lt"/>
              <a:buAutoNum type="alphaLcParenR"/>
            </a:pPr>
            <a:r>
              <a:rPr lang="id-ID" dirty="0" smtClean="0"/>
              <a:t>Spot Market</a:t>
            </a:r>
          </a:p>
          <a:p>
            <a:pPr marL="623888" indent="-260350">
              <a:buFont typeface="+mj-lt"/>
              <a:buAutoNum type="alphaLcParenR"/>
            </a:pPr>
            <a:endParaRPr lang="id-ID" dirty="0" smtClean="0"/>
          </a:p>
          <a:p>
            <a:pPr marL="363538" indent="-363538"/>
            <a:endParaRPr lang="en-US" dirty="0" smtClean="0"/>
          </a:p>
        </p:txBody>
      </p:sp>
      <p:sp>
        <p:nvSpPr>
          <p:cNvPr id="3" name="Slide Number Placeholder 2"/>
          <p:cNvSpPr>
            <a:spLocks noGrp="1"/>
          </p:cNvSpPr>
          <p:nvPr>
            <p:ph type="sldNum" sz="quarter" idx="12"/>
          </p:nvPr>
        </p:nvSpPr>
        <p:spPr/>
        <p:txBody>
          <a:bodyPr/>
          <a:lstStyle/>
          <a:p>
            <a:fld id="{F7DBCAA5-10B7-47F4-A875-414E0C1BC79D}" type="slidenum">
              <a:rPr lang="id-ID" smtClean="0"/>
              <a:pPr/>
              <a:t>19</a:t>
            </a:fld>
            <a:endParaRPr lang="id-ID"/>
          </a:p>
        </p:txBody>
      </p:sp>
      <p:sp>
        <p:nvSpPr>
          <p:cNvPr id="4" name="Footer Placeholder 3"/>
          <p:cNvSpPr>
            <a:spLocks noGrp="1"/>
          </p:cNvSpPr>
          <p:nvPr>
            <p:ph type="ftr" sz="quarter" idx="11"/>
          </p:nvPr>
        </p:nvSpPr>
        <p:spPr/>
        <p:txBody>
          <a:bodyPr/>
          <a:lstStyle/>
          <a:p>
            <a:r>
              <a:rPr lang="id-ID" smtClean="0"/>
              <a:t>BISNIS INTERNASIONAL/SN642033</a:t>
            </a:r>
            <a:endParaRPr lang="id-ID"/>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BISNIS INTERNASIONAL/SN642033</a:t>
            </a:r>
            <a:endParaRPr lang="en-US"/>
          </a:p>
        </p:txBody>
      </p:sp>
      <p:sp>
        <p:nvSpPr>
          <p:cNvPr id="5" name="Slide Number Placeholder 4"/>
          <p:cNvSpPr>
            <a:spLocks noGrp="1"/>
          </p:cNvSpPr>
          <p:nvPr>
            <p:ph type="sldNum" sz="quarter" idx="12"/>
          </p:nvPr>
        </p:nvSpPr>
        <p:spPr/>
        <p:txBody>
          <a:bodyPr/>
          <a:lstStyle/>
          <a:p>
            <a:pPr>
              <a:defRPr/>
            </a:pPr>
            <a:fld id="{2FA9B46F-94D1-438F-8B5F-924D11C2ADAF}" type="slidenum">
              <a:rPr lang="en-US" smtClean="0"/>
              <a:pPr>
                <a:defRPr/>
              </a:pPr>
              <a:t>2</a:t>
            </a:fld>
            <a:endParaRPr lang="en-US"/>
          </a:p>
        </p:txBody>
      </p:sp>
      <p:sp>
        <p:nvSpPr>
          <p:cNvPr id="6" name="TextBox 5"/>
          <p:cNvSpPr txBox="1"/>
          <p:nvPr/>
        </p:nvSpPr>
        <p:spPr>
          <a:xfrm>
            <a:off x="642910" y="1214422"/>
            <a:ext cx="8143932" cy="3139321"/>
          </a:xfrm>
          <a:prstGeom prst="rect">
            <a:avLst/>
          </a:prstGeom>
          <a:noFill/>
        </p:spPr>
        <p:txBody>
          <a:bodyPr wrap="square" rtlCol="0">
            <a:spAutoFit/>
          </a:bodyPr>
          <a:lstStyle/>
          <a:p>
            <a:r>
              <a:rPr lang="id-ID" sz="2000" dirty="0" smtClean="0"/>
              <a:t>Tujuan Intruksional Umum</a:t>
            </a:r>
          </a:p>
          <a:p>
            <a:r>
              <a:rPr lang="id-ID" sz="2000" dirty="0" smtClean="0"/>
              <a:t>Mahasiswa mampu menjelaskan dan menganalisis implementasi Bisnis Internasional.</a:t>
            </a:r>
          </a:p>
          <a:p>
            <a:endParaRPr lang="id-ID" sz="2000" b="1" dirty="0" smtClean="0"/>
          </a:p>
          <a:p>
            <a:r>
              <a:rPr lang="id-ID" sz="2000" dirty="0" smtClean="0"/>
              <a:t>Tujuan Intruksional Khusus</a:t>
            </a:r>
          </a:p>
          <a:p>
            <a:r>
              <a:rPr lang="id-ID" sz="2000" dirty="0" smtClean="0"/>
              <a:t>Setelah mempelajari bab ini, Anda diharapkan mampu :</a:t>
            </a:r>
          </a:p>
          <a:p>
            <a:pPr marL="274638" indent="-274638">
              <a:buFont typeface="+mj-lt"/>
              <a:buAutoNum type="arabicPeriod"/>
            </a:pPr>
            <a:r>
              <a:rPr lang="id-ID" sz="2000" dirty="0" smtClean="0"/>
              <a:t>Menjelaskan pengertian teori valuta asing</a:t>
            </a:r>
          </a:p>
          <a:p>
            <a:pPr marL="274638" indent="-274638">
              <a:buFont typeface="+mj-lt"/>
              <a:buAutoNum type="arabicPeriod"/>
            </a:pPr>
            <a:r>
              <a:rPr lang="id-ID" sz="2000" dirty="0" smtClean="0"/>
              <a:t>Menjelaskan struktur pasar valuta asing</a:t>
            </a:r>
          </a:p>
          <a:p>
            <a:pPr marL="274638" indent="-274638">
              <a:buFont typeface="+mj-lt"/>
              <a:buAutoNum type="arabicPeriod"/>
            </a:pPr>
            <a:r>
              <a:rPr lang="id-ID" sz="2000" dirty="0" smtClean="0"/>
              <a:t>Menjelaskan pasar keuangan/modal internasional</a:t>
            </a:r>
            <a:endParaRPr lang="id-ID" sz="2000" dirty="0" smtClean="0"/>
          </a:p>
          <a:p>
            <a:endParaRPr lang="id-ID"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DBCAA5-10B7-47F4-A875-414E0C1BC79D}" type="slidenum">
              <a:rPr lang="id-ID" smtClean="0"/>
              <a:pPr/>
              <a:t>20</a:t>
            </a:fld>
            <a:endParaRPr lang="id-ID"/>
          </a:p>
        </p:txBody>
      </p:sp>
      <p:sp>
        <p:nvSpPr>
          <p:cNvPr id="5" name="Footer Placeholder 4"/>
          <p:cNvSpPr>
            <a:spLocks noGrp="1"/>
          </p:cNvSpPr>
          <p:nvPr>
            <p:ph type="ftr" sz="quarter" idx="11"/>
          </p:nvPr>
        </p:nvSpPr>
        <p:spPr/>
        <p:txBody>
          <a:bodyPr/>
          <a:lstStyle/>
          <a:p>
            <a:r>
              <a:rPr lang="id-ID" smtClean="0"/>
              <a:t>BISNIS INTERNASIONAL/SN642033</a:t>
            </a:r>
            <a:endParaRPr lang="id-ID"/>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d-ID" smtClean="0"/>
              <a:t>BISNIS INTERNASIONAL/SN642033</a:t>
            </a:r>
            <a:endParaRPr lang="id-ID"/>
          </a:p>
        </p:txBody>
      </p:sp>
      <p:sp>
        <p:nvSpPr>
          <p:cNvPr id="3" name="Slide Number Placeholder 2"/>
          <p:cNvSpPr>
            <a:spLocks noGrp="1"/>
          </p:cNvSpPr>
          <p:nvPr>
            <p:ph type="sldNum" sz="quarter" idx="12"/>
          </p:nvPr>
        </p:nvSpPr>
        <p:spPr/>
        <p:txBody>
          <a:bodyPr/>
          <a:lstStyle/>
          <a:p>
            <a:fld id="{F7DBCAA5-10B7-47F4-A875-414E0C1BC79D}" type="slidenum">
              <a:rPr lang="id-ID" smtClean="0"/>
              <a:pPr/>
              <a:t>3</a:t>
            </a:fld>
            <a:endParaRPr lang="id-ID"/>
          </a:p>
        </p:txBody>
      </p:sp>
      <p:sp>
        <p:nvSpPr>
          <p:cNvPr id="4" name="TextBox 3"/>
          <p:cNvSpPr txBox="1"/>
          <p:nvPr/>
        </p:nvSpPr>
        <p:spPr>
          <a:xfrm>
            <a:off x="1571604" y="857232"/>
            <a:ext cx="6477000" cy="369332"/>
          </a:xfrm>
          <a:prstGeom prst="rect">
            <a:avLst/>
          </a:prstGeom>
          <a:noFill/>
        </p:spPr>
        <p:txBody>
          <a:bodyPr wrap="square" rtlCol="0">
            <a:spAutoFit/>
          </a:bodyPr>
          <a:lstStyle/>
          <a:p>
            <a:pPr algn="ctr"/>
            <a:r>
              <a:rPr lang="id-ID" dirty="0" smtClean="0"/>
              <a:t>PRE TEST</a:t>
            </a:r>
            <a:endParaRPr lang="id-ID" dirty="0"/>
          </a:p>
        </p:txBody>
      </p:sp>
      <p:sp>
        <p:nvSpPr>
          <p:cNvPr id="5" name="TextBox 4"/>
          <p:cNvSpPr txBox="1"/>
          <p:nvPr/>
        </p:nvSpPr>
        <p:spPr>
          <a:xfrm>
            <a:off x="428604" y="1314432"/>
            <a:ext cx="7315200" cy="369332"/>
          </a:xfrm>
          <a:prstGeom prst="rect">
            <a:avLst/>
          </a:prstGeom>
          <a:noFill/>
        </p:spPr>
        <p:txBody>
          <a:bodyPr wrap="square" rtlCol="0">
            <a:spAutoFit/>
          </a:bodyPr>
          <a:lstStyle/>
          <a:p>
            <a:r>
              <a:rPr lang="id-ID" dirty="0" smtClean="0"/>
              <a:t>Jawablah Pertanyaan di Bawah Ini !!!</a:t>
            </a:r>
            <a:endParaRPr lang="id-ID" dirty="0"/>
          </a:p>
        </p:txBody>
      </p:sp>
      <p:sp>
        <p:nvSpPr>
          <p:cNvPr id="6" name="TextBox 5"/>
          <p:cNvSpPr txBox="1"/>
          <p:nvPr/>
        </p:nvSpPr>
        <p:spPr>
          <a:xfrm>
            <a:off x="504804" y="1847832"/>
            <a:ext cx="8305800" cy="4524315"/>
          </a:xfrm>
          <a:prstGeom prst="rect">
            <a:avLst/>
          </a:prstGeom>
          <a:noFill/>
        </p:spPr>
        <p:txBody>
          <a:bodyPr wrap="square" rtlCol="0">
            <a:spAutoFit/>
          </a:bodyPr>
          <a:lstStyle/>
          <a:p>
            <a:pPr marL="363538" indent="-363538">
              <a:buFont typeface="Wingdings" pitchFamily="2" charset="2"/>
              <a:buChar char="q"/>
            </a:pPr>
            <a:r>
              <a:rPr lang="id-ID" dirty="0" smtClean="0"/>
              <a:t>Pembelian tanpa risiko suatu produk di satu pasar untuk dijual kembali langsung dalam pasar kedua dalam rangka untuk mendapatkan keuntungan dari perbedaan harga disebut :</a:t>
            </a:r>
          </a:p>
          <a:p>
            <a:pPr marL="623888" indent="-260350">
              <a:buFont typeface="+mj-lt"/>
              <a:buAutoNum type="alphaLcParenR"/>
            </a:pPr>
            <a:r>
              <a:rPr lang="id-ID" dirty="0" smtClean="0"/>
              <a:t>Arbitrase</a:t>
            </a:r>
          </a:p>
          <a:p>
            <a:pPr marL="623888" indent="-260350">
              <a:buFont typeface="+mj-lt"/>
              <a:buAutoNum type="alphaLcParenR"/>
            </a:pPr>
            <a:r>
              <a:rPr lang="id-ID" dirty="0" smtClean="0"/>
              <a:t>Koalisi</a:t>
            </a:r>
          </a:p>
          <a:p>
            <a:pPr marL="623888" indent="-260350">
              <a:buFont typeface="+mj-lt"/>
              <a:buAutoNum type="alphaLcParenR"/>
            </a:pPr>
            <a:r>
              <a:rPr lang="id-ID" dirty="0" smtClean="0"/>
              <a:t>Transaksi Swap</a:t>
            </a:r>
          </a:p>
          <a:p>
            <a:pPr marL="623888" indent="-260350">
              <a:buFont typeface="+mj-lt"/>
              <a:buAutoNum type="alphaLcParenR"/>
            </a:pPr>
            <a:r>
              <a:rPr lang="id-ID" dirty="0" smtClean="0"/>
              <a:t>Transaksi Forward</a:t>
            </a:r>
          </a:p>
          <a:p>
            <a:pPr marL="363538" indent="-363538">
              <a:buFont typeface="Wingdings" pitchFamily="2" charset="2"/>
              <a:buChar char="q"/>
            </a:pPr>
            <a:r>
              <a:rPr lang="id-ID" dirty="0" smtClean="0"/>
              <a:t>Transaksi di mana mata uang yang sama dibeli dan dijual secara bersamaan, tetapi pengiriman dilakukan pada dua titik yang berbeda dalam waktu disebut :</a:t>
            </a:r>
          </a:p>
          <a:p>
            <a:pPr marL="623888" indent="-260350">
              <a:buFont typeface="+mj-lt"/>
              <a:buAutoNum type="alphaLcParenR"/>
            </a:pPr>
            <a:r>
              <a:rPr lang="id-ID" dirty="0" smtClean="0"/>
              <a:t>Spot Market</a:t>
            </a:r>
          </a:p>
          <a:p>
            <a:pPr marL="623888" indent="-260350">
              <a:buFont typeface="+mj-lt"/>
              <a:buAutoNum type="alphaLcParenR"/>
            </a:pPr>
            <a:r>
              <a:rPr lang="id-ID" dirty="0" smtClean="0"/>
              <a:t>Swap Transaction</a:t>
            </a:r>
          </a:p>
          <a:p>
            <a:pPr marL="623888" indent="-260350">
              <a:buFont typeface="+mj-lt"/>
              <a:buAutoNum type="alphaLcParenR"/>
            </a:pPr>
            <a:r>
              <a:rPr lang="id-ID" dirty="0" smtClean="0"/>
              <a:t>Forward Market</a:t>
            </a:r>
          </a:p>
          <a:p>
            <a:pPr marL="623888" indent="-260350">
              <a:buFont typeface="+mj-lt"/>
              <a:buAutoNum type="alphaLcParenR"/>
            </a:pPr>
            <a:r>
              <a:rPr lang="id-ID" dirty="0" smtClean="0"/>
              <a:t>Arbitrage</a:t>
            </a:r>
          </a:p>
          <a:p>
            <a:pPr marL="363538" indent="-363538"/>
            <a:endParaRPr lang="id-ID" dirty="0" smtClean="0"/>
          </a:p>
          <a:p>
            <a:pPr marL="363538" indent="-363538">
              <a:buFont typeface="Wingdings" pitchFamily="2" charset="2"/>
              <a:buChar char="q"/>
            </a:pPr>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d-ID" smtClean="0"/>
              <a:t>BISNIS INTERNASIONAL/SN642033</a:t>
            </a:r>
            <a:endParaRPr lang="id-ID"/>
          </a:p>
        </p:txBody>
      </p:sp>
      <p:sp>
        <p:nvSpPr>
          <p:cNvPr id="3" name="Slide Number Placeholder 2"/>
          <p:cNvSpPr>
            <a:spLocks noGrp="1"/>
          </p:cNvSpPr>
          <p:nvPr>
            <p:ph type="sldNum" sz="quarter" idx="12"/>
          </p:nvPr>
        </p:nvSpPr>
        <p:spPr/>
        <p:txBody>
          <a:bodyPr/>
          <a:lstStyle/>
          <a:p>
            <a:fld id="{F7DBCAA5-10B7-47F4-A875-414E0C1BC79D}" type="slidenum">
              <a:rPr lang="id-ID" smtClean="0"/>
              <a:pPr/>
              <a:t>4</a:t>
            </a:fld>
            <a:endParaRPr lang="id-ID"/>
          </a:p>
        </p:txBody>
      </p:sp>
      <p:sp>
        <p:nvSpPr>
          <p:cNvPr id="4" name="Rectangle 3"/>
          <p:cNvSpPr/>
          <p:nvPr/>
        </p:nvSpPr>
        <p:spPr>
          <a:xfrm>
            <a:off x="500034" y="1285860"/>
            <a:ext cx="8229600" cy="4247317"/>
          </a:xfrm>
          <a:prstGeom prst="rect">
            <a:avLst/>
          </a:prstGeom>
        </p:spPr>
        <p:txBody>
          <a:bodyPr wrap="square">
            <a:spAutoFit/>
          </a:bodyPr>
          <a:lstStyle/>
          <a:p>
            <a:pPr marL="363538" indent="-363538">
              <a:buFont typeface="Wingdings" pitchFamily="2" charset="2"/>
              <a:buChar char="q"/>
            </a:pPr>
            <a:r>
              <a:rPr lang="id-ID" dirty="0" smtClean="0"/>
              <a:t>Mereka diminta dan memiliki kepentingan untuk melakukan intervensi di pasar untuk memastikan atau mempengaruhi nilai mata uang mereka dengan nilai nominal atau keinginan merupakan peranan dari :</a:t>
            </a:r>
          </a:p>
          <a:p>
            <a:pPr marL="623888" indent="-260350">
              <a:buFont typeface="+mj-lt"/>
              <a:buAutoNum type="alphaLcParenR"/>
            </a:pPr>
            <a:r>
              <a:rPr lang="id-ID" dirty="0" smtClean="0"/>
              <a:t>Pasar Modal</a:t>
            </a:r>
          </a:p>
          <a:p>
            <a:pPr marL="623888" indent="-260350">
              <a:buFont typeface="+mj-lt"/>
              <a:buAutoNum type="alphaLcParenR"/>
            </a:pPr>
            <a:r>
              <a:rPr lang="id-ID" dirty="0" smtClean="0"/>
              <a:t>Swasta</a:t>
            </a:r>
          </a:p>
          <a:p>
            <a:pPr marL="623888" indent="-260350">
              <a:buFont typeface="+mj-lt"/>
              <a:buAutoNum type="alphaLcParenR"/>
            </a:pPr>
            <a:r>
              <a:rPr lang="id-ID" dirty="0" smtClean="0"/>
              <a:t>Bank</a:t>
            </a:r>
          </a:p>
          <a:p>
            <a:pPr marL="623888" indent="-260350">
              <a:buFont typeface="+mj-lt"/>
              <a:buAutoNum type="alphaLcParenR"/>
            </a:pPr>
            <a:r>
              <a:rPr lang="id-ID" dirty="0" smtClean="0"/>
              <a:t>Pemerintah</a:t>
            </a:r>
          </a:p>
          <a:p>
            <a:pPr marL="363538" indent="-363538">
              <a:buFont typeface="Wingdings" pitchFamily="2" charset="2"/>
              <a:buChar char="q"/>
            </a:pPr>
            <a:r>
              <a:rPr lang="id-ID" dirty="0" smtClean="0"/>
              <a:t>Komoditas mata uang yang dikeluarkan oleh negara-negara lain selain negara itu sendiri disebut :</a:t>
            </a:r>
          </a:p>
          <a:p>
            <a:pPr marL="623888" indent="-260350">
              <a:buFont typeface="+mj-lt"/>
              <a:buAutoNum type="alphaLcParenR"/>
            </a:pPr>
            <a:r>
              <a:rPr lang="id-ID" dirty="0" smtClean="0"/>
              <a:t>Foreign Exchange</a:t>
            </a:r>
          </a:p>
          <a:p>
            <a:pPr marL="623888" indent="-260350">
              <a:buFont typeface="+mj-lt"/>
              <a:buAutoNum type="alphaLcParenR"/>
            </a:pPr>
            <a:r>
              <a:rPr lang="id-ID" dirty="0" smtClean="0"/>
              <a:t>Forward Market</a:t>
            </a:r>
          </a:p>
          <a:p>
            <a:pPr marL="623888" indent="-260350">
              <a:buFont typeface="+mj-lt"/>
              <a:buAutoNum type="alphaLcParenR"/>
            </a:pPr>
            <a:r>
              <a:rPr lang="id-ID" dirty="0" smtClean="0"/>
              <a:t>Swap Trasaction</a:t>
            </a:r>
          </a:p>
          <a:p>
            <a:pPr marL="623888" indent="-260350">
              <a:buFont typeface="+mj-lt"/>
              <a:buAutoNum type="alphaLcParenR"/>
            </a:pPr>
            <a:r>
              <a:rPr lang="id-ID" dirty="0" smtClean="0"/>
              <a:t>Spot Market</a:t>
            </a:r>
          </a:p>
          <a:p>
            <a:pPr marL="623888" indent="-260350">
              <a:buFont typeface="+mj-lt"/>
              <a:buAutoNum type="alphaLcParenR"/>
            </a:pPr>
            <a:endParaRPr lang="id-ID" dirty="0" smtClean="0"/>
          </a:p>
          <a:p>
            <a:pPr marL="363538" indent="-363538"/>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685800"/>
            <a:ext cx="7086600" cy="584775"/>
          </a:xfrm>
          <a:prstGeom prst="rect">
            <a:avLst/>
          </a:prstGeom>
          <a:noFill/>
        </p:spPr>
        <p:txBody>
          <a:bodyPr wrap="square" rtlCol="0">
            <a:spAutoFit/>
          </a:bodyPr>
          <a:lstStyle/>
          <a:p>
            <a:pPr algn="ctr"/>
            <a:r>
              <a:rPr lang="id-ID" sz="3200" dirty="0" smtClean="0">
                <a:solidFill>
                  <a:srgbClr val="00B0F0"/>
                </a:solidFill>
              </a:rPr>
              <a:t>Valuta Asing dan Perekonomian</a:t>
            </a:r>
            <a:endParaRPr lang="id-ID" sz="3200" dirty="0">
              <a:solidFill>
                <a:srgbClr val="00B0F0"/>
              </a:solidFill>
            </a:endParaRPr>
          </a:p>
        </p:txBody>
      </p:sp>
      <p:sp>
        <p:nvSpPr>
          <p:cNvPr id="5" name="Content Placeholder 1"/>
          <p:cNvSpPr txBox="1">
            <a:spLocks/>
          </p:cNvSpPr>
          <p:nvPr/>
        </p:nvSpPr>
        <p:spPr>
          <a:xfrm>
            <a:off x="457200" y="1295400"/>
            <a:ext cx="8229600" cy="4711891"/>
          </a:xfrm>
          <a:prstGeom prst="rect">
            <a:avLst/>
          </a:prstGeom>
        </p:spPr>
        <p:txBody>
          <a:bodyPr>
            <a:normAutofit fontScale="70000" lnSpcReduction="20000"/>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Foreign exchange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id-ID" sz="3200" b="0" i="0" u="none" strike="noStrike" kern="1200" cap="none" spc="0" normalizeH="0" baseline="0" noProof="0" dirty="0" smtClean="0">
                <a:ln>
                  <a:noFill/>
                </a:ln>
                <a:solidFill>
                  <a:schemeClr val="tx1"/>
                </a:solidFill>
                <a:effectLst/>
                <a:uLnTx/>
                <a:uFillTx/>
                <a:latin typeface="+mn-lt"/>
                <a:ea typeface="+mn-ea"/>
                <a:cs typeface="+mn-cs"/>
              </a:rPr>
              <a:t>atau valuta asing adalah komoditas mata uang yang dikeluarkan oleh negara-negara lain selain negara itu sendiri.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id-ID" sz="3200" b="0" i="0" u="none" strike="noStrike" kern="1200" cap="none" spc="0" normalizeH="0" baseline="0" noProof="0" dirty="0" smtClean="0">
                <a:ln>
                  <a:noFill/>
                </a:ln>
                <a:solidFill>
                  <a:schemeClr val="tx1"/>
                </a:solidFill>
                <a:effectLst/>
                <a:uLnTx/>
                <a:uFillTx/>
                <a:latin typeface="+mn-lt"/>
                <a:ea typeface="+mn-ea"/>
                <a:cs typeface="+mn-cs"/>
              </a:rPr>
              <a:t>Internasional vs bisnis domestik: penggunaan mata uang dalam transaksi komersial.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foreign-exchange market</a:t>
            </a:r>
            <a:r>
              <a:rPr kumimoji="0" lang="id-ID" sz="2800" b="0" i="0" u="none" strike="noStrike" kern="1200" cap="none" spc="0" normalizeH="0" baseline="0" noProof="0" dirty="0" smtClean="0">
                <a:ln>
                  <a:noFill/>
                </a:ln>
                <a:solidFill>
                  <a:schemeClr val="tx1"/>
                </a:solidFill>
                <a:effectLst/>
                <a:uLnTx/>
                <a:uFillTx/>
                <a:latin typeface="+mn-lt"/>
                <a:ea typeface="+mn-ea"/>
                <a:cs typeface="+mn-cs"/>
              </a:rPr>
              <a:t> atau Pasar valuta asing ada untuk memfasilitasi konversi ini. </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 foreign-exchange market</a:t>
            </a:r>
            <a:r>
              <a:rPr kumimoji="0" lang="id-ID" sz="2800" b="0" i="0" u="none" strike="noStrike" kern="1200" cap="none" spc="0" normalizeH="0" baseline="0" noProof="0" dirty="0" smtClean="0">
                <a:ln>
                  <a:noFill/>
                </a:ln>
                <a:solidFill>
                  <a:schemeClr val="tx1"/>
                </a:solidFill>
                <a:effectLst/>
                <a:uLnTx/>
                <a:uFillTx/>
                <a:latin typeface="+mn-lt"/>
                <a:ea typeface="+mn-ea"/>
                <a:cs typeface="+mn-cs"/>
              </a:rPr>
              <a:t> atau</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id-ID" sz="2800" b="0" i="0" u="none" strike="noStrike" kern="1200" cap="none" spc="0" normalizeH="0" baseline="0" noProof="0" dirty="0" smtClean="0">
                <a:ln>
                  <a:noFill/>
                </a:ln>
                <a:solidFill>
                  <a:schemeClr val="tx1"/>
                </a:solidFill>
                <a:effectLst/>
                <a:uLnTx/>
                <a:uFillTx/>
                <a:latin typeface="+mn-lt"/>
                <a:ea typeface="+mn-ea"/>
                <a:cs typeface="+mn-cs"/>
              </a:rPr>
              <a:t>Pasar valuta asing juga memfasilitasi investasi internasional dan arus modal.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id-ID" sz="3200" b="0" i="0" u="none" strike="noStrike" kern="1200" cap="none" spc="0" normalizeH="0" baseline="0" noProof="0" dirty="0" smtClean="0">
                <a:ln>
                  <a:noFill/>
                </a:ln>
                <a:solidFill>
                  <a:schemeClr val="tx1"/>
                </a:solidFill>
                <a:effectLst/>
                <a:uLnTx/>
                <a:uFillTx/>
                <a:latin typeface="+mn-lt"/>
                <a:ea typeface="+mn-ea"/>
                <a:cs typeface="+mn-cs"/>
              </a:rPr>
              <a:t>Perusahaan dapat berbelanja untuk pembiayaan murah di pasar modal di seluruh dunia dan kemudian menggunakan pasar valuta asing untuk mengkonversi ke dalam mata uang apa pun yang diperlukan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5.2">
            <a:hlinkClick r:id="" action="ppaction://media"/>
          </p:cNvPr>
          <p:cNvPicPr>
            <a:picLocks noRot="1" noChangeAspect="1"/>
          </p:cNvPicPr>
          <p:nvPr>
            <a:wavAudioFile r:embed="rId1" name="5.2"/>
          </p:nvPr>
        </p:nvPicPr>
        <p:blipFill>
          <a:blip r:embed="rId3"/>
          <a:stretch>
            <a:fillRect/>
          </a:stretch>
        </p:blipFill>
        <p:spPr>
          <a:xfrm>
            <a:off x="4419600" y="3276600"/>
            <a:ext cx="304800" cy="304800"/>
          </a:xfrm>
          <a:prstGeom prst="rect">
            <a:avLst/>
          </a:prstGeom>
        </p:spPr>
      </p:pic>
      <p:sp>
        <p:nvSpPr>
          <p:cNvPr id="7" name="Slide Number Placeholder 6"/>
          <p:cNvSpPr>
            <a:spLocks noGrp="1"/>
          </p:cNvSpPr>
          <p:nvPr>
            <p:ph type="sldNum" sz="quarter" idx="12"/>
          </p:nvPr>
        </p:nvSpPr>
        <p:spPr/>
        <p:txBody>
          <a:bodyPr/>
          <a:lstStyle/>
          <a:p>
            <a:fld id="{F7DBCAA5-10B7-47F4-A875-414E0C1BC79D}" type="slidenum">
              <a:rPr lang="id-ID" smtClean="0"/>
              <a:pPr/>
              <a:t>5</a:t>
            </a:fld>
            <a:endParaRPr lang="id-ID"/>
          </a:p>
        </p:txBody>
      </p:sp>
      <p:sp>
        <p:nvSpPr>
          <p:cNvPr id="8" name="Footer Placeholder 7"/>
          <p:cNvSpPr>
            <a:spLocks noGrp="1"/>
          </p:cNvSpPr>
          <p:nvPr>
            <p:ph type="ftr" sz="quarter" idx="11"/>
          </p:nvPr>
        </p:nvSpPr>
        <p:spPr/>
        <p:txBody>
          <a:bodyPr/>
          <a:lstStyle/>
          <a:p>
            <a:r>
              <a:rPr lang="id-ID" smtClean="0"/>
              <a:t>BISNIS INTERNASIONAL/SN642033</a:t>
            </a:r>
            <a:endParaRPr lang="id-ID"/>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919"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a:t>Permintaan </a:t>
            </a:r>
            <a:r>
              <a:rPr lang="id-ID" dirty="0" smtClean="0"/>
              <a:t>untuk </a:t>
            </a:r>
            <a:r>
              <a:rPr lang="id-ID" dirty="0"/>
              <a:t>yen Jepang berasal dari permintaan asing </a:t>
            </a:r>
            <a:r>
              <a:rPr lang="id-ID" dirty="0" smtClean="0"/>
              <a:t>untuk </a:t>
            </a:r>
            <a:r>
              <a:rPr lang="id-ID" dirty="0"/>
              <a:t>produk Jepang </a:t>
            </a:r>
            <a:endParaRPr lang="en-US" dirty="0"/>
          </a:p>
        </p:txBody>
      </p:sp>
      <p:sp>
        <p:nvSpPr>
          <p:cNvPr id="3" name="Title 2"/>
          <p:cNvSpPr>
            <a:spLocks noGrp="1"/>
          </p:cNvSpPr>
          <p:nvPr>
            <p:ph type="title"/>
          </p:nvPr>
        </p:nvSpPr>
        <p:spPr/>
        <p:txBody>
          <a:bodyPr>
            <a:normAutofit/>
          </a:bodyPr>
          <a:lstStyle/>
          <a:p>
            <a:r>
              <a:rPr lang="id-ID" dirty="0" smtClean="0"/>
              <a:t>Permintaan Yen (</a:t>
            </a:r>
            <a:r>
              <a:rPr lang="en-US" dirty="0" smtClean="0"/>
              <a:t>Demand for Yen</a:t>
            </a:r>
            <a:r>
              <a:rPr lang="id-ID" dirty="0" smtClean="0"/>
              <a:t>)</a:t>
            </a:r>
            <a:endParaRPr lang="en-US" dirty="0"/>
          </a:p>
        </p:txBody>
      </p:sp>
      <p:pic>
        <p:nvPicPr>
          <p:cNvPr id="4" name="Picture 6"/>
          <p:cNvPicPr>
            <a:picLocks noChangeAspect="1" noChangeArrowheads="1"/>
          </p:cNvPicPr>
          <p:nvPr/>
        </p:nvPicPr>
        <p:blipFill>
          <a:blip r:embed="rId3"/>
          <a:srcRect/>
          <a:stretch>
            <a:fillRect/>
          </a:stretch>
        </p:blipFill>
        <p:spPr bwMode="auto">
          <a:xfrm>
            <a:off x="2971800" y="2590800"/>
            <a:ext cx="4191000" cy="3733800"/>
          </a:xfrm>
          <a:prstGeom prst="rect">
            <a:avLst/>
          </a:prstGeom>
          <a:noFill/>
          <a:ln w="9525">
            <a:noFill/>
            <a:miter lim="800000"/>
            <a:headEnd/>
            <a:tailEnd/>
          </a:ln>
          <a:effectLst/>
        </p:spPr>
      </p:pic>
      <p:pic>
        <p:nvPicPr>
          <p:cNvPr id="5" name="5.3">
            <a:hlinkClick r:id="" action="ppaction://media"/>
          </p:cNvPr>
          <p:cNvPicPr>
            <a:picLocks noRot="1" noChangeAspect="1"/>
          </p:cNvPicPr>
          <p:nvPr>
            <a:wavAudioFile r:embed="rId1" name="5.3"/>
          </p:nvPr>
        </p:nvPicPr>
        <p:blipFill>
          <a:blip r:embed="rId4"/>
          <a:stretch>
            <a:fillRect/>
          </a:stretch>
        </p:blipFill>
        <p:spPr>
          <a:xfrm>
            <a:off x="4419600" y="3276600"/>
            <a:ext cx="304800" cy="304800"/>
          </a:xfrm>
          <a:prstGeom prst="rect">
            <a:avLst/>
          </a:prstGeom>
        </p:spPr>
      </p:pic>
      <p:sp>
        <p:nvSpPr>
          <p:cNvPr id="6" name="Slide Number Placeholder 5"/>
          <p:cNvSpPr>
            <a:spLocks noGrp="1"/>
          </p:cNvSpPr>
          <p:nvPr>
            <p:ph type="sldNum" sz="quarter" idx="12"/>
          </p:nvPr>
        </p:nvSpPr>
        <p:spPr/>
        <p:txBody>
          <a:bodyPr/>
          <a:lstStyle/>
          <a:p>
            <a:pPr>
              <a:defRPr/>
            </a:pPr>
            <a:fld id="{38E7DB15-A257-48B6-A19B-B5D0BCE3DF8D}" type="slidenum">
              <a:rPr lang="en-US" smtClean="0"/>
              <a:pPr>
                <a:defRPr/>
              </a:pPr>
              <a:t>6</a:t>
            </a:fld>
            <a:endParaRPr lang="en-US"/>
          </a:p>
        </p:txBody>
      </p:sp>
      <p:sp>
        <p:nvSpPr>
          <p:cNvPr id="7" name="Footer Placeholder 6"/>
          <p:cNvSpPr>
            <a:spLocks noGrp="1"/>
          </p:cNvSpPr>
          <p:nvPr>
            <p:ph type="ftr" sz="quarter" idx="11"/>
          </p:nvPr>
        </p:nvSpPr>
        <p:spPr/>
        <p:txBody>
          <a:bodyPr/>
          <a:lstStyle/>
          <a:p>
            <a:pPr>
              <a:defRPr/>
            </a:pPr>
            <a:r>
              <a:rPr lang="en-US" smtClean="0"/>
              <a:t>BISNIS INTERNASIONAL/SN642033</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0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Pasokan </a:t>
            </a:r>
            <a:r>
              <a:rPr lang="id-ID" dirty="0"/>
              <a:t>untuk yen Jepang berasal dari permintaan Jepang untuk produk asing </a:t>
            </a:r>
            <a:r>
              <a:rPr lang="id-ID" dirty="0" smtClean="0"/>
              <a:t>.</a:t>
            </a:r>
            <a:endParaRPr lang="en-US" dirty="0"/>
          </a:p>
        </p:txBody>
      </p:sp>
      <p:sp>
        <p:nvSpPr>
          <p:cNvPr id="3" name="Title 2"/>
          <p:cNvSpPr>
            <a:spLocks noGrp="1"/>
          </p:cNvSpPr>
          <p:nvPr>
            <p:ph type="title"/>
          </p:nvPr>
        </p:nvSpPr>
        <p:spPr/>
        <p:txBody>
          <a:bodyPr>
            <a:normAutofit/>
          </a:bodyPr>
          <a:lstStyle/>
          <a:p>
            <a:r>
              <a:rPr lang="id-ID" dirty="0" smtClean="0"/>
              <a:t>Penawaran Yen (</a:t>
            </a:r>
            <a:r>
              <a:rPr lang="en-US" dirty="0" smtClean="0"/>
              <a:t>Supply of Yen</a:t>
            </a:r>
            <a:r>
              <a:rPr lang="id-ID" dirty="0" smtClean="0"/>
              <a:t>)</a:t>
            </a:r>
            <a:endParaRPr lang="en-US" dirty="0"/>
          </a:p>
        </p:txBody>
      </p:sp>
      <p:pic>
        <p:nvPicPr>
          <p:cNvPr id="4" name="Picture 6"/>
          <p:cNvPicPr>
            <a:picLocks noChangeAspect="1" noChangeArrowheads="1"/>
          </p:cNvPicPr>
          <p:nvPr/>
        </p:nvPicPr>
        <p:blipFill>
          <a:blip r:embed="rId3"/>
          <a:srcRect/>
          <a:stretch>
            <a:fillRect/>
          </a:stretch>
        </p:blipFill>
        <p:spPr bwMode="auto">
          <a:xfrm>
            <a:off x="990600" y="2667000"/>
            <a:ext cx="7391400" cy="3886200"/>
          </a:xfrm>
          <a:prstGeom prst="rect">
            <a:avLst/>
          </a:prstGeom>
          <a:noFill/>
          <a:ln w="9525">
            <a:noFill/>
            <a:miter lim="800000"/>
            <a:headEnd/>
            <a:tailEnd/>
          </a:ln>
          <a:effectLst/>
        </p:spPr>
      </p:pic>
      <p:pic>
        <p:nvPicPr>
          <p:cNvPr id="5" name="5.4">
            <a:hlinkClick r:id="" action="ppaction://media"/>
          </p:cNvPr>
          <p:cNvPicPr>
            <a:picLocks noRot="1" noChangeAspect="1"/>
          </p:cNvPicPr>
          <p:nvPr>
            <a:wavAudioFile r:embed="rId1" name="5.4"/>
          </p:nvPr>
        </p:nvPicPr>
        <p:blipFill>
          <a:blip r:embed="rId4"/>
          <a:stretch>
            <a:fillRect/>
          </a:stretch>
        </p:blipFill>
        <p:spPr>
          <a:xfrm>
            <a:off x="4419600" y="3276600"/>
            <a:ext cx="304800" cy="304800"/>
          </a:xfrm>
          <a:prstGeom prst="rect">
            <a:avLst/>
          </a:prstGeom>
        </p:spPr>
      </p:pic>
      <p:sp>
        <p:nvSpPr>
          <p:cNvPr id="6" name="Slide Number Placeholder 5"/>
          <p:cNvSpPr>
            <a:spLocks noGrp="1"/>
          </p:cNvSpPr>
          <p:nvPr>
            <p:ph type="sldNum" sz="quarter" idx="12"/>
          </p:nvPr>
        </p:nvSpPr>
        <p:spPr/>
        <p:txBody>
          <a:bodyPr/>
          <a:lstStyle/>
          <a:p>
            <a:pPr>
              <a:defRPr/>
            </a:pPr>
            <a:fld id="{38E7DB15-A257-48B6-A19B-B5D0BCE3DF8D}" type="slidenum">
              <a:rPr lang="en-US" smtClean="0"/>
              <a:pPr>
                <a:defRPr/>
              </a:pPr>
              <a:t>7</a:t>
            </a:fld>
            <a:endParaRPr lang="en-US"/>
          </a:p>
        </p:txBody>
      </p:sp>
      <p:sp>
        <p:nvSpPr>
          <p:cNvPr id="7" name="Footer Placeholder 6"/>
          <p:cNvSpPr>
            <a:spLocks noGrp="1"/>
          </p:cNvSpPr>
          <p:nvPr>
            <p:ph type="ftr" sz="quarter" idx="11"/>
          </p:nvPr>
        </p:nvSpPr>
        <p:spPr/>
        <p:txBody>
          <a:bodyPr/>
          <a:lstStyle/>
          <a:p>
            <a:pPr>
              <a:defRPr/>
            </a:pPr>
            <a:r>
              <a:rPr lang="en-US" smtClean="0"/>
              <a:t>BISNIS INTERNASIONAL/SN642033</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0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Exchange rate of yen</a:t>
            </a:r>
            <a:endParaRPr lang="en-US" dirty="0"/>
          </a:p>
        </p:txBody>
      </p:sp>
      <p:sp>
        <p:nvSpPr>
          <p:cNvPr id="3" name="Title 2"/>
          <p:cNvSpPr>
            <a:spLocks noGrp="1"/>
          </p:cNvSpPr>
          <p:nvPr>
            <p:ph type="title"/>
          </p:nvPr>
        </p:nvSpPr>
        <p:spPr/>
        <p:txBody>
          <a:bodyPr/>
          <a:lstStyle/>
          <a:p>
            <a:r>
              <a:rPr lang="id-ID" dirty="0" smtClean="0"/>
              <a:t>Pasar Yen (</a:t>
            </a:r>
            <a:r>
              <a:rPr lang="en-US" dirty="0" smtClean="0"/>
              <a:t>The Market for Yen</a:t>
            </a:r>
            <a:r>
              <a:rPr lang="id-ID" dirty="0" smtClean="0"/>
              <a:t>)</a:t>
            </a:r>
            <a:endParaRPr lang="en-US" dirty="0"/>
          </a:p>
        </p:txBody>
      </p:sp>
      <p:pic>
        <p:nvPicPr>
          <p:cNvPr id="4" name="Picture 4"/>
          <p:cNvPicPr>
            <a:picLocks noChangeAspect="1" noChangeArrowheads="1"/>
          </p:cNvPicPr>
          <p:nvPr/>
        </p:nvPicPr>
        <p:blipFill>
          <a:blip r:embed="rId3"/>
          <a:srcRect/>
          <a:stretch>
            <a:fillRect/>
          </a:stretch>
        </p:blipFill>
        <p:spPr bwMode="auto">
          <a:xfrm>
            <a:off x="1143000" y="2127250"/>
            <a:ext cx="6705600" cy="4121150"/>
          </a:xfrm>
          <a:prstGeom prst="rect">
            <a:avLst/>
          </a:prstGeom>
          <a:noFill/>
          <a:ln w="9525">
            <a:noFill/>
            <a:miter lim="800000"/>
            <a:headEnd/>
            <a:tailEnd/>
          </a:ln>
          <a:effectLst/>
        </p:spPr>
      </p:pic>
      <p:pic>
        <p:nvPicPr>
          <p:cNvPr id="5" name="5.5">
            <a:hlinkClick r:id="" action="ppaction://media"/>
          </p:cNvPr>
          <p:cNvPicPr>
            <a:picLocks noRot="1" noChangeAspect="1"/>
          </p:cNvPicPr>
          <p:nvPr>
            <a:wavAudioFile r:embed="rId1" name="5.5"/>
          </p:nvPr>
        </p:nvPicPr>
        <p:blipFill>
          <a:blip r:embed="rId4"/>
          <a:stretch>
            <a:fillRect/>
          </a:stretch>
        </p:blipFill>
        <p:spPr>
          <a:xfrm>
            <a:off x="4419600" y="3276600"/>
            <a:ext cx="304800" cy="304800"/>
          </a:xfrm>
          <a:prstGeom prst="rect">
            <a:avLst/>
          </a:prstGeom>
        </p:spPr>
      </p:pic>
      <p:sp>
        <p:nvSpPr>
          <p:cNvPr id="6" name="Slide Number Placeholder 5"/>
          <p:cNvSpPr>
            <a:spLocks noGrp="1"/>
          </p:cNvSpPr>
          <p:nvPr>
            <p:ph type="sldNum" sz="quarter" idx="12"/>
          </p:nvPr>
        </p:nvSpPr>
        <p:spPr/>
        <p:txBody>
          <a:bodyPr/>
          <a:lstStyle/>
          <a:p>
            <a:pPr>
              <a:defRPr/>
            </a:pPr>
            <a:fld id="{38E7DB15-A257-48B6-A19B-B5D0BCE3DF8D}" type="slidenum">
              <a:rPr lang="en-US" smtClean="0"/>
              <a:pPr>
                <a:defRPr/>
              </a:pPr>
              <a:t>8</a:t>
            </a:fld>
            <a:endParaRPr lang="en-US"/>
          </a:p>
        </p:txBody>
      </p:sp>
      <p:sp>
        <p:nvSpPr>
          <p:cNvPr id="7" name="Footer Placeholder 6"/>
          <p:cNvSpPr>
            <a:spLocks noGrp="1"/>
          </p:cNvSpPr>
          <p:nvPr>
            <p:ph type="ftr" sz="quarter" idx="11"/>
          </p:nvPr>
        </p:nvSpPr>
        <p:spPr/>
        <p:txBody>
          <a:bodyPr/>
          <a:lstStyle/>
          <a:p>
            <a:pPr>
              <a:defRPr/>
            </a:pPr>
            <a:r>
              <a:rPr lang="en-US" smtClean="0"/>
              <a:t>BISNIS INTERNASIONAL/SN642033</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04"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t>Foreign exchange</a:t>
            </a:r>
            <a:r>
              <a:rPr lang="id-ID" sz="2400" b="1" dirty="0" smtClean="0"/>
              <a:t> </a:t>
            </a:r>
            <a:r>
              <a:rPr lang="id-ID" sz="2000" dirty="0"/>
              <a:t>adalah komoditas mata uang yang dikeluarkan oleh negara-negara lain selain </a:t>
            </a:r>
            <a:r>
              <a:rPr lang="id-ID" sz="2000" dirty="0" smtClean="0"/>
              <a:t>negara </a:t>
            </a:r>
            <a:r>
              <a:rPr lang="id-ID" sz="2000" dirty="0"/>
              <a:t>itu sendiri.</a:t>
            </a:r>
            <a:br>
              <a:rPr lang="id-ID" sz="2000" dirty="0"/>
            </a:br>
            <a:endParaRPr lang="en-US" sz="2000" dirty="0" smtClean="0"/>
          </a:p>
          <a:p>
            <a:pPr lvl="1"/>
            <a:r>
              <a:rPr lang="id-ID" sz="2000" dirty="0" smtClean="0"/>
              <a:t>Nilai tukar langsung</a:t>
            </a:r>
            <a:r>
              <a:rPr lang="en-US" sz="2000" dirty="0" smtClean="0"/>
              <a:t>/ </a:t>
            </a:r>
            <a:r>
              <a:rPr lang="en-US" sz="1800" dirty="0" smtClean="0"/>
              <a:t>Direct quote</a:t>
            </a:r>
          </a:p>
          <a:p>
            <a:pPr lvl="2"/>
            <a:r>
              <a:rPr lang="id-ID" sz="1600" dirty="0" smtClean="0"/>
              <a:t>Harga mata </a:t>
            </a:r>
            <a:r>
              <a:rPr lang="id-ID" sz="1600" dirty="0"/>
              <a:t>uang asing </a:t>
            </a:r>
            <a:r>
              <a:rPr lang="id-ID" sz="1600" dirty="0" smtClean="0"/>
              <a:t>dalam </a:t>
            </a:r>
            <a:r>
              <a:rPr lang="id-ID" sz="1600" dirty="0"/>
              <a:t>mata uang lokal --- Berapa banyak Rp / $</a:t>
            </a:r>
            <a:br>
              <a:rPr lang="id-ID" sz="1600" dirty="0"/>
            </a:br>
            <a:endParaRPr lang="en-US" sz="1600" dirty="0" smtClean="0"/>
          </a:p>
          <a:p>
            <a:pPr>
              <a:buNone/>
            </a:pPr>
            <a:endParaRPr lang="en-US" sz="2400" dirty="0" smtClean="0"/>
          </a:p>
          <a:p>
            <a:pPr lvl="1"/>
            <a:r>
              <a:rPr lang="id-ID" sz="2000" dirty="0" smtClean="0"/>
              <a:t>Nilai tukar tidak langsung</a:t>
            </a:r>
            <a:r>
              <a:rPr lang="en-US" sz="2000" dirty="0" smtClean="0"/>
              <a:t>/ </a:t>
            </a:r>
            <a:r>
              <a:rPr lang="en-US" sz="1800" dirty="0" smtClean="0"/>
              <a:t>Indirect quote</a:t>
            </a:r>
          </a:p>
          <a:p>
            <a:pPr lvl="2"/>
            <a:r>
              <a:rPr lang="id-ID" sz="1600" dirty="0" smtClean="0"/>
              <a:t>Harga dari </a:t>
            </a:r>
            <a:r>
              <a:rPr lang="id-ID" sz="1600" dirty="0"/>
              <a:t>negara asal dalam hal mata uang asing --- Berapa banyak $ / Rp</a:t>
            </a:r>
            <a:endParaRPr lang="en-US" sz="1600" dirty="0" smtClean="0"/>
          </a:p>
          <a:p>
            <a:pPr lvl="2">
              <a:buNone/>
            </a:pPr>
            <a:endParaRPr lang="en-US" dirty="0" smtClean="0"/>
          </a:p>
          <a:p>
            <a:pPr lvl="2">
              <a:buNone/>
            </a:pPr>
            <a:r>
              <a:rPr lang="en-US" dirty="0" smtClean="0"/>
              <a:t>	</a:t>
            </a:r>
            <a:endParaRPr lang="en-US" i="1" dirty="0"/>
          </a:p>
        </p:txBody>
      </p:sp>
      <p:sp>
        <p:nvSpPr>
          <p:cNvPr id="3" name="Title 2"/>
          <p:cNvSpPr>
            <a:spLocks noGrp="1"/>
          </p:cNvSpPr>
          <p:nvPr>
            <p:ph type="title"/>
          </p:nvPr>
        </p:nvSpPr>
        <p:spPr/>
        <p:txBody>
          <a:bodyPr/>
          <a:lstStyle/>
          <a:p>
            <a:r>
              <a:rPr lang="en-US" dirty="0" smtClean="0"/>
              <a:t>Foreign-Exchange Rates</a:t>
            </a:r>
            <a:endParaRPr lang="en-US" dirty="0"/>
          </a:p>
        </p:txBody>
      </p:sp>
      <p:pic>
        <p:nvPicPr>
          <p:cNvPr id="4" name="5.6">
            <a:hlinkClick r:id="" action="ppaction://media"/>
          </p:cNvPr>
          <p:cNvPicPr>
            <a:picLocks noRot="1" noChangeAspect="1"/>
          </p:cNvPicPr>
          <p:nvPr>
            <a:wavAudioFile r:embed="rId1" name="5.6"/>
          </p:nvPr>
        </p:nvPicPr>
        <p:blipFill>
          <a:blip r:embed="rId3"/>
          <a:stretch>
            <a:fillRect/>
          </a:stretch>
        </p:blipFill>
        <p:spPr>
          <a:xfrm>
            <a:off x="4419600" y="3276600"/>
            <a:ext cx="304800" cy="304800"/>
          </a:xfrm>
          <a:prstGeom prst="rect">
            <a:avLst/>
          </a:prstGeom>
        </p:spPr>
      </p:pic>
      <p:sp>
        <p:nvSpPr>
          <p:cNvPr id="5" name="Slide Number Placeholder 4"/>
          <p:cNvSpPr>
            <a:spLocks noGrp="1"/>
          </p:cNvSpPr>
          <p:nvPr>
            <p:ph type="sldNum" sz="quarter" idx="12"/>
          </p:nvPr>
        </p:nvSpPr>
        <p:spPr/>
        <p:txBody>
          <a:bodyPr/>
          <a:lstStyle/>
          <a:p>
            <a:pPr>
              <a:defRPr/>
            </a:pPr>
            <a:fld id="{38E7DB15-A257-48B6-A19B-B5D0BCE3DF8D}"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en-US" smtClean="0"/>
              <a:t>BISNIS INTERNASIONAL/SN642033</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21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1105</Words>
  <Application>Microsoft Office PowerPoint</Application>
  <PresentationFormat>On-screen Show (4:3)</PresentationFormat>
  <Paragraphs>167</Paragraphs>
  <Slides>20</Slides>
  <Notes>0</Notes>
  <HiddenSlides>0</HiddenSlides>
  <MMClips>14</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Bab: 5 Nilai Tukar dan  Pasar Keuangan Internasional</vt:lpstr>
      <vt:lpstr>Slide 2</vt:lpstr>
      <vt:lpstr>Slide 3</vt:lpstr>
      <vt:lpstr>Slide 4</vt:lpstr>
      <vt:lpstr>Slide 5</vt:lpstr>
      <vt:lpstr>Permintaan Yen (Demand for Yen)</vt:lpstr>
      <vt:lpstr>Penawaran Yen (Supply of Yen)</vt:lpstr>
      <vt:lpstr>Pasar Yen (The Market for Yen)</vt:lpstr>
      <vt:lpstr>Foreign-Exchange Rates</vt:lpstr>
      <vt:lpstr>Struktur Foreign-Exchange Markets</vt:lpstr>
      <vt:lpstr>Peran Bank (The Role of Banks)</vt:lpstr>
      <vt:lpstr>Peran Pemerintah (The Role of Government)</vt:lpstr>
      <vt:lpstr>Hedges Spot and Forward Markets</vt:lpstr>
      <vt:lpstr>Arbitrase (Arbitrage)</vt:lpstr>
      <vt:lpstr>The Eurocurrency Market</vt:lpstr>
      <vt:lpstr>Offshore Financial Centers</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acer</cp:lastModifiedBy>
  <cp:revision>4</cp:revision>
  <dcterms:created xsi:type="dcterms:W3CDTF">2014-09-17T02:37:25Z</dcterms:created>
  <dcterms:modified xsi:type="dcterms:W3CDTF">2014-09-19T06:50:08Z</dcterms:modified>
</cp:coreProperties>
</file>