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0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D4E-093E-4BD3-B98B-DAE9E00CAB73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1FDD-FB96-4474-A456-1A87255CA6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8F3E-0B6D-4C09-835F-9EEC5D21400B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D366-1131-4D22-B264-4E8BDE01E1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7532-07E4-414A-868C-85A93CC8C3DB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B46F-94D1-438F-8B5F-924D11C2A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DB15-A257-48B6-A19B-B5D0BCE3D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074" name="Picture 2" descr="https://encrypted-tbn2.gstatic.com/images?q=tbn:ANd9GcQRpqWbDCVkOrHALfZ19H2dOnh9ounvKJZDOHOnAfZT6vZzPRW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000240"/>
            <a:ext cx="7315200" cy="257176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00B0F0"/>
                </a:solidFill>
              </a:rPr>
              <a:t>Bab</a:t>
            </a:r>
            <a:r>
              <a:rPr lang="en-US" sz="3600" b="1" dirty="0" smtClean="0">
                <a:solidFill>
                  <a:srgbClr val="00B0F0"/>
                </a:solidFill>
              </a:rPr>
              <a:t>: </a:t>
            </a:r>
            <a:r>
              <a:rPr lang="id-ID" sz="3600" b="1" dirty="0" smtClean="0">
                <a:solidFill>
                  <a:srgbClr val="00B0F0"/>
                </a:solidFill>
              </a:rPr>
              <a:t>4</a:t>
            </a:r>
            <a:r>
              <a:rPr lang="en-US" sz="3600" b="1" dirty="0" smtClean="0">
                <a:solidFill>
                  <a:srgbClr val="00B0F0"/>
                </a:solidFill>
              </a:rPr>
              <a:t/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id-ID" sz="3600" b="1" dirty="0" smtClean="0">
                <a:solidFill>
                  <a:srgbClr val="00B0F0"/>
                </a:solidFill>
              </a:rPr>
              <a:t>Sistem Pembayaran dan Moneter Internasional</a:t>
            </a:r>
            <a:endParaRPr lang="en-US" sz="3600" b="1" dirty="0" smtClean="0">
              <a:solidFill>
                <a:srgbClr val="00B0F0"/>
              </a:solidFill>
            </a:endParaRPr>
          </a:p>
        </p:txBody>
      </p:sp>
      <p:pic>
        <p:nvPicPr>
          <p:cNvPr id="3" name="4.1">
            <a:hlinkClick r:id="" action="ppaction://media"/>
          </p:cNvPr>
          <p:cNvPicPr>
            <a:picLocks noRot="1" noChangeAspect="1"/>
          </p:cNvPicPr>
          <p:nvPr>
            <a:wavAudioFile r:embed="rId1" name="4.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B46F-94D1-438F-8B5F-924D11C2AD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Tekanan ekonomi dari </a:t>
            </a:r>
            <a:r>
              <a:rPr lang="id-ID" dirty="0" smtClean="0"/>
              <a:t>WW1</a:t>
            </a:r>
            <a:endParaRPr lang="en-US" dirty="0" smtClean="0"/>
          </a:p>
          <a:p>
            <a:r>
              <a:rPr lang="id-ID" dirty="0" smtClean="0"/>
              <a:t>Negara </a:t>
            </a:r>
            <a:r>
              <a:rPr lang="id-ID" dirty="0"/>
              <a:t>ditangguhkan janji untuk membeli atau menjual emas di nilai nominal mata uang </a:t>
            </a:r>
            <a:endParaRPr lang="en-US" dirty="0" smtClean="0"/>
          </a:p>
          <a:p>
            <a:r>
              <a:rPr lang="id-ID" dirty="0"/>
              <a:t>Standar </a:t>
            </a:r>
            <a:r>
              <a:rPr lang="id-ID" dirty="0" smtClean="0"/>
              <a:t>emas di</a:t>
            </a: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id-ID" dirty="0" smtClean="0"/>
              <a:t>1920</a:t>
            </a:r>
            <a:endParaRPr lang="en-US" dirty="0" smtClean="0"/>
          </a:p>
          <a:p>
            <a:r>
              <a:rPr lang="id-ID" dirty="0" smtClean="0"/>
              <a:t>Turun </a:t>
            </a:r>
            <a:r>
              <a:rPr lang="id-ID" dirty="0"/>
              <a:t>selama </a:t>
            </a:r>
            <a:r>
              <a:rPr lang="en-US" dirty="0" err="1" smtClean="0"/>
              <a:t>terjadi</a:t>
            </a:r>
            <a:r>
              <a:rPr lang="en-US" dirty="0" smtClean="0"/>
              <a:t> d</a:t>
            </a:r>
            <a:r>
              <a:rPr lang="id-ID" dirty="0" smtClean="0"/>
              <a:t>epresi Besar</a:t>
            </a:r>
            <a:endParaRPr lang="en-US" dirty="0" smtClean="0"/>
          </a:p>
          <a:p>
            <a:r>
              <a:rPr lang="id-ID" dirty="0" smtClean="0"/>
              <a:t>British </a:t>
            </a:r>
            <a:r>
              <a:rPr lang="id-ID" dirty="0"/>
              <a:t>pound diizinkan untuk mengambang pada tahun 1931 </a:t>
            </a:r>
            <a:br>
              <a:rPr lang="id-ID" dirty="0"/>
            </a:br>
            <a:r>
              <a:rPr lang="id-ID" dirty="0"/>
              <a:t>Mengapung: nilai yang ditentukan oleh penawaran dan permintaan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Runtuhnya </a:t>
            </a:r>
            <a:r>
              <a:rPr lang="id-ID" sz="3200" dirty="0"/>
              <a:t>Standar Emas</a:t>
            </a:r>
            <a:endParaRPr lang="en-US" sz="3200" dirty="0"/>
          </a:p>
        </p:txBody>
      </p:sp>
      <p:pic>
        <p:nvPicPr>
          <p:cNvPr id="4" name="4.7">
            <a:hlinkClick r:id="" action="ppaction://media"/>
          </p:cNvPr>
          <p:cNvPicPr>
            <a:picLocks noRot="1" noChangeAspect="1"/>
          </p:cNvPicPr>
          <p:nvPr>
            <a:wavAudioFile r:embed="rId1" name="4.7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44 negara bertemu di Bretton Woods, New Hampshire, pada tahun </a:t>
            </a:r>
            <a:r>
              <a:rPr lang="id-ID" dirty="0" smtClean="0"/>
              <a:t>1944</a:t>
            </a:r>
            <a:endParaRPr lang="en-US" dirty="0" smtClean="0"/>
          </a:p>
          <a:p>
            <a:r>
              <a:rPr lang="id-ID" dirty="0" smtClean="0"/>
              <a:t>Tujuan</a:t>
            </a:r>
            <a:r>
              <a:rPr lang="id-ID" dirty="0"/>
              <a:t>: untuk menciptakan lingkungan ekonomi pascaperang untuk mempromosikan perdamaian dan kemakmuran di seluruh dunia</a:t>
            </a:r>
            <a:endParaRPr lang="en-US" dirty="0" smtClean="0"/>
          </a:p>
          <a:p>
            <a:r>
              <a:rPr lang="en-US" dirty="0" err="1" smtClean="0"/>
              <a:t>Mem</a:t>
            </a:r>
            <a:r>
              <a:rPr lang="id-ID" dirty="0" smtClean="0"/>
              <a:t>perbaharui </a:t>
            </a:r>
            <a:r>
              <a:rPr lang="id-ID" dirty="0"/>
              <a:t>standar emas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cara </a:t>
            </a:r>
            <a:r>
              <a:rPr lang="id-ID" dirty="0"/>
              <a:t>dimodifikasi (berbasis dolar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</a:t>
            </a:r>
            <a:r>
              <a:rPr lang="id-ID" dirty="0" smtClean="0"/>
              <a:t>ibuat:</a:t>
            </a:r>
            <a:endParaRPr lang="en-US" dirty="0" smtClean="0"/>
          </a:p>
          <a:p>
            <a:pPr lvl="1"/>
            <a:r>
              <a:rPr lang="id-ID" dirty="0" smtClean="0"/>
              <a:t>Bank </a:t>
            </a:r>
            <a:r>
              <a:rPr lang="id-ID" dirty="0"/>
              <a:t>Internasional untuk Rekonstruksi (Bank </a:t>
            </a:r>
            <a:r>
              <a:rPr lang="id-ID" dirty="0" smtClean="0"/>
              <a:t>Dunia)</a:t>
            </a:r>
            <a:endParaRPr lang="en-US" dirty="0" smtClean="0"/>
          </a:p>
          <a:p>
            <a:pPr lvl="1"/>
            <a:r>
              <a:rPr lang="id-ID" dirty="0" smtClean="0"/>
              <a:t>Pengembangan </a:t>
            </a:r>
            <a:r>
              <a:rPr lang="id-ID" dirty="0"/>
              <a:t>dan Dana Moneter Internasional (IMF)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Era Bretton Woods </a:t>
            </a:r>
            <a:endParaRPr lang="en-US" sz="3200" dirty="0"/>
          </a:p>
        </p:txBody>
      </p:sp>
      <p:pic>
        <p:nvPicPr>
          <p:cNvPr id="4" name="4.8">
            <a:hlinkClick r:id="" action="ppaction://media"/>
          </p:cNvPr>
          <p:cNvPicPr>
            <a:picLocks noRot="1" noChangeAspect="1"/>
          </p:cNvPicPr>
          <p:nvPr>
            <a:wavAudioFile r:embed="rId1" name="4.8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Bretton Woods bekerja selama pessimisms ekonomi bersifat sementara, sehingga berisiko pada masalah ekonomi makro </a:t>
            </a:r>
            <a:r>
              <a:rPr lang="id-ID" dirty="0" smtClean="0"/>
              <a:t>struktural.</a:t>
            </a:r>
            <a:endParaRPr lang="en-US" dirty="0" smtClean="0"/>
          </a:p>
          <a:p>
            <a:r>
              <a:rPr lang="id-ID" dirty="0" smtClean="0"/>
              <a:t>1960</a:t>
            </a:r>
            <a:r>
              <a:rPr lang="id-ID" dirty="0"/>
              <a:t>, </a:t>
            </a:r>
            <a:r>
              <a:rPr lang="en-US" dirty="0" smtClean="0"/>
              <a:t>Usaha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id-ID" dirty="0" smtClean="0"/>
              <a:t>British, </a:t>
            </a:r>
            <a:r>
              <a:rPr lang="id-ID" dirty="0"/>
              <a:t>serikat dijamin upah yang lebih tinggi, kondisi kerja yang lebih baik, dan aturan kerja </a:t>
            </a:r>
            <a:r>
              <a:rPr lang="id-ID" dirty="0" smtClean="0"/>
              <a:t>pelindung.</a:t>
            </a:r>
            <a:endParaRPr lang="en-US" dirty="0" smtClean="0"/>
          </a:p>
          <a:p>
            <a:r>
              <a:rPr lang="id-ID" dirty="0" smtClean="0"/>
              <a:t>Produktivitas </a:t>
            </a:r>
            <a:r>
              <a:rPr lang="id-ID" dirty="0"/>
              <a:t>Inggris menurun dan pound melemah memaksa Bank of England untuk campur tangan terus-menerus untuk mendukung pound dan mengancam cadangan resmi negara Bretton Woods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/>
              <a:t>Kehilangan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id-ID" dirty="0" smtClean="0"/>
              <a:t>mata </a:t>
            </a:r>
            <a:r>
              <a:rPr lang="id-ID" dirty="0"/>
              <a:t>uang </a:t>
            </a:r>
            <a:r>
              <a:rPr lang="id-ID" dirty="0" smtClean="0"/>
              <a:t>internasional </a:t>
            </a:r>
            <a:r>
              <a:rPr lang="id-ID" dirty="0"/>
              <a:t>dalam cadangan dan tidak mau terus British pound Bank, dengan demikian pon permintaan dan nilai </a:t>
            </a:r>
            <a:r>
              <a:rPr lang="id-ID" dirty="0" smtClean="0"/>
              <a:t>melemah.</a:t>
            </a:r>
            <a:endParaRPr lang="en-US" dirty="0" smtClean="0"/>
          </a:p>
          <a:p>
            <a:r>
              <a:rPr lang="id-ID" dirty="0" smtClean="0"/>
              <a:t>Ini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id-ID" dirty="0" smtClean="0"/>
              <a:t>ke bank </a:t>
            </a:r>
            <a:r>
              <a:rPr lang="id-ID" dirty="0"/>
              <a:t>ditarik lebih dari bank memiliki di tangan, UK 1967, Prancis 1969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Akhir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Bretton Wood</a:t>
            </a:r>
            <a:endParaRPr lang="en-US" sz="3600" dirty="0"/>
          </a:p>
        </p:txBody>
      </p:sp>
      <p:pic>
        <p:nvPicPr>
          <p:cNvPr id="4" name="4.9">
            <a:hlinkClick r:id="" action="ppaction://media"/>
          </p:cNvPr>
          <p:cNvPicPr>
            <a:picLocks noRot="1" noChangeAspect="1"/>
          </p:cNvPicPr>
          <p:nvPr>
            <a:wavAudioFile r:embed="rId1" name="4.9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Sebagian besar mata uang mulai mengambang </a:t>
            </a:r>
            <a:endParaRPr lang="en-US" dirty="0" smtClean="0"/>
          </a:p>
          <a:p>
            <a:r>
              <a:rPr lang="id-ID" dirty="0" smtClean="0"/>
              <a:t>Nilai </a:t>
            </a:r>
            <a:r>
              <a:rPr lang="id-ID" dirty="0"/>
              <a:t>US $ turun relatif terhadap sebagian besar mata uang </a:t>
            </a:r>
            <a:r>
              <a:rPr lang="id-ID" dirty="0" smtClean="0"/>
              <a:t>utama</a:t>
            </a:r>
            <a:endParaRPr lang="en-US" dirty="0" smtClean="0"/>
          </a:p>
          <a:p>
            <a:r>
              <a:rPr lang="en-US" dirty="0" smtClean="0"/>
              <a:t>Ten Group</a:t>
            </a:r>
            <a:r>
              <a:rPr lang="id-ID" dirty="0" smtClean="0"/>
              <a:t> </a:t>
            </a:r>
            <a:r>
              <a:rPr lang="id-ID" dirty="0"/>
              <a:t>sepakat untuk mengembalikan sistem nilai tukar tetap dengan tingkat direstrukturisasi pertukaran</a:t>
            </a:r>
          </a:p>
          <a:p>
            <a:r>
              <a:rPr lang="id-ID" dirty="0"/>
              <a:t>Anggota Uni Eropa memilih untuk berpartisipasi dalam ERM (mekanisme nilai tukar) untuk mempertahankan tingkat bunga tetap antara mata uang mereka ± 2,5% dan difasilitasi Euro. Mata pada tahun 1999.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Kinerja </a:t>
            </a:r>
            <a:r>
              <a:rPr lang="id-ID" sz="2800" dirty="0"/>
              <a:t>Sistem Moneter Internasional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Sejak </a:t>
            </a:r>
            <a:r>
              <a:rPr lang="id-ID" sz="2800" dirty="0"/>
              <a:t>T</a:t>
            </a:r>
            <a:r>
              <a:rPr lang="id-ID" sz="2800" dirty="0" smtClean="0"/>
              <a:t>ahun </a:t>
            </a:r>
            <a:r>
              <a:rPr lang="id-ID" sz="2800" dirty="0"/>
              <a:t>1971</a:t>
            </a:r>
            <a:endParaRPr lang="en-US" sz="2800" dirty="0"/>
          </a:p>
        </p:txBody>
      </p:sp>
      <p:pic>
        <p:nvPicPr>
          <p:cNvPr id="4" name="4.10">
            <a:hlinkClick r:id="" action="ppaction://media"/>
          </p:cNvPr>
          <p:cNvPicPr>
            <a:picLocks noRot="1" noChangeAspect="1"/>
          </p:cNvPicPr>
          <p:nvPr>
            <a:wavAudioFile r:embed="rId1" name="4.10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/>
              <a:t>Sistem Akuntansi mencatat transaksi internasional dan persediaan informasi penting tentang k</a:t>
            </a:r>
            <a:r>
              <a:rPr lang="en-US" dirty="0" err="1" smtClean="0"/>
              <a:t>ondisi</a:t>
            </a:r>
            <a:r>
              <a:rPr lang="id-ID" dirty="0" smtClean="0"/>
              <a:t> ekonomi nasional dan kemungkinan perubahan dalam kebijakan fiskal dan moneter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Seimbang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Saldo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Keuangan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Pembayaran</a:t>
            </a:r>
          </a:p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Menetapkan aturan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negara dan pertukaran mata uang mereka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menyediakan mekanisme untuk mengoreksi ketidakseimbangan antara pembayaran internasional suatu negara dan penerimaan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Moneter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Keuangan 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Pembayaran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dan Neraca Pembayaran</a:t>
            </a:r>
            <a:endParaRPr lang="id-ID" dirty="0" smtClean="0"/>
          </a:p>
          <a:p>
            <a:pPr marL="363538" lvl="1" indent="-363538">
              <a:buFont typeface="Wingdings" pitchFamily="2" charset="2"/>
              <a:buChar char="q"/>
            </a:pPr>
            <a:endParaRPr lang="en-US" dirty="0" smtClean="0"/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Penyebab runtuhnya sistem moneter standar emas adalah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Terjadinya Perang Dunia II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Negara Amerika Serikat belum terbentuk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Runtuhnya Kerajaan Islam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Tekanan ekonomi akibat Perang Dunia I</a:t>
            </a:r>
          </a:p>
          <a:p>
            <a:pPr marL="711200" indent="-347663"/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Manakah yang bukan bagian dari Sejarah Sistem Moneter Internasional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Emas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Bretton Woods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Dinar dan Dirham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Rutuhnya Sistem Bretton Woods</a:t>
            </a:r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B46F-94D1-438F-8B5F-924D11C2AD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8143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Intruksional Umum</a:t>
            </a:r>
          </a:p>
          <a:p>
            <a:r>
              <a:rPr lang="id-ID" sz="2000" dirty="0" smtClean="0"/>
              <a:t>Mahasiswa mampu menjelaskan dan menganalisis implementasi Bisnis Internasional.</a:t>
            </a:r>
          </a:p>
          <a:p>
            <a:endParaRPr lang="id-ID" sz="2000" b="1" dirty="0" smtClean="0"/>
          </a:p>
          <a:p>
            <a:r>
              <a:rPr lang="id-ID" sz="2000" dirty="0" smtClean="0"/>
              <a:t>Tujuan Intruksional Khusus</a:t>
            </a:r>
          </a:p>
          <a:p>
            <a:r>
              <a:rPr lang="id-ID" sz="2000" dirty="0" smtClean="0"/>
              <a:t>Setelah mempelajari bab ini, Anda diharapkan mampu :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konsep sistem pembayaran internasional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sistem moneter internasional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/>
              <a:t>Sistem Akuntansi mencatat transaksi internasional dan persediaan informasi penting tentang k</a:t>
            </a:r>
            <a:r>
              <a:rPr lang="en-US" dirty="0" err="1" smtClean="0"/>
              <a:t>ondisi</a:t>
            </a:r>
            <a:r>
              <a:rPr lang="id-ID" dirty="0" smtClean="0"/>
              <a:t> ekonomi nasional dan kemungkinan perubahan dalam kebijakan fiskal dan moneter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Seimbang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Saldo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Keuangan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Pembayaran</a:t>
            </a:r>
          </a:p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Menetapkan aturan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negara dan pertukaran mata uang mereka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menyediakan mekanisme untuk mengoreksi ketidakseimbangan antara pembayaran internasional suatu negara dan penerimaan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Moneter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Keuangan 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Pembayaran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dan Neraca Pembayaran</a:t>
            </a:r>
            <a:endParaRPr lang="id-ID" dirty="0" smtClean="0"/>
          </a:p>
          <a:p>
            <a:pPr marL="363538" lvl="1" indent="-363538">
              <a:buFont typeface="Wingdings" pitchFamily="2" charset="2"/>
              <a:buChar char="q"/>
            </a:pPr>
            <a:endParaRPr lang="en-US" dirty="0" smtClean="0"/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Penyebab runtuhnya sistem moneter standar emas adalah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Terjadinya Perang Dunia II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Negara Amerika Serikat belum terbentuk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Runtuhnya Kerajaan Islam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Tekanan ekonomi akibat Perang Dunia I</a:t>
            </a:r>
          </a:p>
          <a:p>
            <a:pPr marL="711200" indent="-347663"/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Manakah yang bukan bagian dari Sejarah Sistem Moneter Internasional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Emas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Bretton Woods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Dinar dan Dirham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Rutuhnya Sistem Bretton Woods</a:t>
            </a:r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d-ID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Sistem Moneter Internasional </a:t>
            </a:r>
            <a:r>
              <a:rPr kumimoji="0" lang="id-ID" sz="28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(international Monetery system)</a:t>
            </a:r>
            <a:endParaRPr kumimoji="0" lang="en-US" sz="2800" b="1" i="1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Menciptakan aturan yang dipakai suatu negara untuk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menilai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dan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menukarkan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mata uangnya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Menyediakan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mekanisme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untuk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mengkoreksi ketidakseimbangan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antara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pembayaran internasional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suatu negara dan penerimaannya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Mengubah uang luar negeri menjadi uang negara asal suatu perusahaan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4.2">
            <a:hlinkClick r:id="" action="ppaction://media"/>
          </p:cNvPr>
          <p:cNvPicPr>
            <a:picLocks noRot="1" noChangeAspect="1"/>
          </p:cNvPicPr>
          <p:nvPr>
            <a:wavAudioFile r:embed="rId1" name="4.2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685801"/>
            <a:ext cx="8229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Moneter</a:t>
            </a:r>
            <a:r>
              <a:rPr kumimoji="0" lang="en-US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Internasional</a:t>
            </a:r>
            <a:endParaRPr kumimoji="0" lang="en-US" sz="20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Menetapkan aturan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oleh</a:t>
            </a: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negara dan pertukaran mata uang mereka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serta</a:t>
            </a: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menyediakan mekanisme untuk mengoreksi ketidakseimbangan antara pembayaran internasional suatu negara dan penerimaan.</a:t>
            </a:r>
            <a:endParaRPr kumimoji="0" lang="en-US" sz="20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819400"/>
            <a:ext cx="8229600" cy="318789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d-ID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Sistem Akuntansi Neraca Pembayaran </a:t>
            </a:r>
            <a:r>
              <a:rPr kumimoji="0" lang="id-ID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(balance of payment, BOP)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Mencatat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transaksi internasional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dan memberikan  informasi yang sangat penting tentang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kesehatan perekonomian nasional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tertentu dan kemungkinan perubahan dalam kebijakan-kebijakan fiskal dan moneter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Statistik neraca pembayaran dapat digunakan untuk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mendeteksi tanda-tanda kesulitan yang dihadapai suatu negara,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yang dapat mengakibatkan larangan perdagangan pemerintah, suku bunga yang lebih tinggi, percepatan inflasi, penurunan jumlah permintaan, atau perubahan umum biaya untuk menjalankan bisnis di setiap negara tertentu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4.3">
            <a:hlinkClick r:id="" action="ppaction://media"/>
          </p:cNvPr>
          <p:cNvPicPr>
            <a:picLocks noRot="1" noChangeAspect="1"/>
          </p:cNvPicPr>
          <p:nvPr>
            <a:wavAudioFile r:embed="rId1" name="4.3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Neraca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Pembayaran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Akuntansi mencatat transaksi internasional dan persediaan informasi penting tentang 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ondisi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ekonomi nasional dan kemungkinan perubahan dalam kebijakan fiskal dan moneter.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4.4">
            <a:hlinkClick r:id="" action="ppaction://media"/>
          </p:cNvPr>
          <p:cNvPicPr>
            <a:picLocks noRot="1" noChangeAspect="1"/>
          </p:cNvPicPr>
          <p:nvPr>
            <a:wavAudioFile r:embed="rId1" name="4.4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Mulailah dengan emas dan perak sebagai Media pertukaran dalam perdagangan</a:t>
            </a:r>
            <a:endParaRPr lang="en-US" dirty="0" smtClean="0"/>
          </a:p>
          <a:p>
            <a:pPr lvl="0"/>
            <a:r>
              <a:rPr lang="en-US" dirty="0" err="1" smtClean="0"/>
              <a:t>Sejarah</a:t>
            </a:r>
            <a:r>
              <a:rPr lang="en-US" dirty="0" smtClean="0"/>
              <a:t>:</a:t>
            </a:r>
          </a:p>
          <a:p>
            <a:pPr lvl="1"/>
            <a:r>
              <a:rPr lang="id-ID" sz="2400" dirty="0" smtClean="0"/>
              <a:t>Standard </a:t>
            </a:r>
            <a:r>
              <a:rPr lang="en-US" sz="2400" dirty="0" err="1" smtClean="0"/>
              <a:t>emas</a:t>
            </a:r>
            <a:endParaRPr lang="en-US" sz="2400" dirty="0"/>
          </a:p>
          <a:p>
            <a:pPr lvl="1"/>
            <a:r>
              <a:rPr lang="id-ID" sz="2400" dirty="0" smtClean="0"/>
              <a:t>Runtuhnya </a:t>
            </a:r>
            <a:r>
              <a:rPr lang="id-ID" sz="2400" dirty="0"/>
              <a:t>Standar Emas</a:t>
            </a:r>
            <a:endParaRPr lang="en-US" sz="2400" dirty="0"/>
          </a:p>
          <a:p>
            <a:pPr lvl="1"/>
            <a:r>
              <a:rPr lang="en-US" sz="2400" dirty="0" smtClean="0"/>
              <a:t>Era </a:t>
            </a:r>
            <a:r>
              <a:rPr lang="id-ID" sz="2400" dirty="0"/>
              <a:t>Bretton Woods</a:t>
            </a:r>
            <a:endParaRPr lang="en-US" sz="2400" dirty="0"/>
          </a:p>
          <a:p>
            <a:pPr lvl="1"/>
            <a:r>
              <a:rPr lang="id-ID" sz="2400" dirty="0" smtClean="0"/>
              <a:t>Akhir </a:t>
            </a:r>
            <a:r>
              <a:rPr lang="en-US" sz="2400" dirty="0"/>
              <a:t>Era </a:t>
            </a:r>
            <a:r>
              <a:rPr lang="id-ID" sz="2400" dirty="0"/>
              <a:t>Bretton Woods</a:t>
            </a:r>
            <a:endParaRPr lang="en-US" sz="2400" dirty="0"/>
          </a:p>
          <a:p>
            <a:pPr lvl="1"/>
            <a:r>
              <a:rPr lang="id-ID" sz="2400" dirty="0" smtClean="0"/>
              <a:t>Kinerja </a:t>
            </a:r>
            <a:r>
              <a:rPr lang="id-ID" sz="2400" dirty="0"/>
              <a:t>Sistem Moneter Internasional sejak tahun 1971 </a:t>
            </a:r>
            <a:endParaRPr lang="en-US" sz="2400" dirty="0"/>
          </a:p>
          <a:p>
            <a:pPr lv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Moneter</a:t>
            </a:r>
            <a:r>
              <a:rPr lang="en-US" sz="3200" dirty="0" smtClean="0"/>
              <a:t> </a:t>
            </a:r>
            <a:r>
              <a:rPr lang="en-US" sz="3200" dirty="0" err="1" smtClean="0"/>
              <a:t>Internasional</a:t>
            </a:r>
            <a:endParaRPr lang="en-US" sz="3200" dirty="0"/>
          </a:p>
        </p:txBody>
      </p:sp>
      <p:pic>
        <p:nvPicPr>
          <p:cNvPr id="4" name="4.5">
            <a:hlinkClick r:id="" action="ppaction://media"/>
          </p:cNvPr>
          <p:cNvPicPr>
            <a:picLocks noRot="1" noChangeAspect="1"/>
          </p:cNvPicPr>
          <p:nvPr>
            <a:wavAudioFile r:embed="rId1" name="4.5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Negara sepakat untuk membeli atau menjual mata </a:t>
            </a:r>
            <a:r>
              <a:rPr lang="id-ID" dirty="0" smtClean="0"/>
              <a:t>uang </a:t>
            </a:r>
            <a:r>
              <a:rPr lang="id-ID" dirty="0"/>
              <a:t>mereka dalam </a:t>
            </a:r>
            <a:r>
              <a:rPr lang="id-ID" dirty="0" smtClean="0"/>
              <a:t>pertukaran </a:t>
            </a:r>
            <a:r>
              <a:rPr lang="id-ID" dirty="0"/>
              <a:t>emas atas permintaan dari setiap individu atau perusahaan dan untuk memungkinkan ekspor bebas dari emas batangan dan koin (berbeda dengan merkantilisme</a:t>
            </a:r>
            <a:r>
              <a:rPr lang="id-ID" dirty="0" smtClean="0"/>
              <a:t>).</a:t>
            </a:r>
            <a:endParaRPr lang="en-US" dirty="0" smtClean="0"/>
          </a:p>
          <a:p>
            <a:r>
              <a:rPr lang="id-ID" dirty="0"/>
              <a:t>Menciptakan sistem kurs tetap</a:t>
            </a:r>
            <a:endParaRPr lang="en-US" dirty="0" smtClean="0"/>
          </a:p>
          <a:p>
            <a:pPr lvl="1"/>
            <a:r>
              <a:rPr lang="en-US" dirty="0" smtClean="0"/>
              <a:t>UK: 4.247 pound sterling/ounce of gold</a:t>
            </a:r>
          </a:p>
          <a:p>
            <a:pPr lvl="1"/>
            <a:r>
              <a:rPr lang="en-US" dirty="0" smtClean="0"/>
              <a:t>US: $20.67/ounce of gold</a:t>
            </a:r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1 pound sterling=$4.867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/>
          </a:p>
        </p:txBody>
      </p:sp>
      <p:pic>
        <p:nvPicPr>
          <p:cNvPr id="4" name="4.6">
            <a:hlinkClick r:id="" action="ppaction://media"/>
          </p:cNvPr>
          <p:cNvPicPr>
            <a:picLocks noRot="1" noChangeAspect="1"/>
          </p:cNvPicPr>
          <p:nvPr>
            <a:wavAudioFile r:embed="rId1" name="4.6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883</Words>
  <Application>Microsoft Office PowerPoint</Application>
  <PresentationFormat>On-screen Show (4:3)</PresentationFormat>
  <Paragraphs>147</Paragraphs>
  <Slides>16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Bab: 4 Sistem Pembayaran dan Moneter Internasional</vt:lpstr>
      <vt:lpstr>Slide 2</vt:lpstr>
      <vt:lpstr>Slide 3</vt:lpstr>
      <vt:lpstr>Slide 4</vt:lpstr>
      <vt:lpstr>Slide 5</vt:lpstr>
      <vt:lpstr>Slide 6</vt:lpstr>
      <vt:lpstr>Slide 7</vt:lpstr>
      <vt:lpstr>Sejarah Sistem Moneter Internasional</vt:lpstr>
      <vt:lpstr>Standar Emas</vt:lpstr>
      <vt:lpstr>Runtuhnya Standar Emas</vt:lpstr>
      <vt:lpstr>Era Bretton Woods </vt:lpstr>
      <vt:lpstr>Akhir dari Sistem Bretton Wood</vt:lpstr>
      <vt:lpstr>Kinerja Sistem Moneter Internasional  Sejak Tahun 1971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</cp:revision>
  <dcterms:created xsi:type="dcterms:W3CDTF">2014-09-17T02:37:25Z</dcterms:created>
  <dcterms:modified xsi:type="dcterms:W3CDTF">2014-09-19T06:43:53Z</dcterms:modified>
</cp:coreProperties>
</file>