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57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D8D4E-093E-4BD3-B98B-DAE9E00CAB73}" type="datetimeFigureOut">
              <a:rPr lang="id-ID" smtClean="0"/>
              <a:pPr/>
              <a:t>19/09/2014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21FDD-FB96-4474-A456-1A87255CA67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B8F3E-0B6D-4C09-835F-9EEC5D21400B}" type="datetimeFigureOut">
              <a:rPr lang="id-ID" smtClean="0"/>
              <a:pPr/>
              <a:t>19/09/2014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DD366-1131-4D22-B264-4E8BDE01E1A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DD366-1131-4D22-B264-4E8BDE01E1A6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260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CAA5-10B7-47F4-A875-414E0C1BC79D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3074" name="Picture 2" descr="https://encrypted-tbn2.gstatic.com/images?q=tbn:ANd9GcQRpqWbDCVkOrHALfZ19H2dOnh9ounvKJZDOHOnAfZT6vZzPRW4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05000" cy="7810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RpqWbDCVkOrHALfZ19H2dOnh9ounvKJZDOHOnAfZT6vZzPRW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78105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BISNIS INTERNASIONAL/SN642033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500174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>
                <a:solidFill>
                  <a:srgbClr val="00B0F0"/>
                </a:solidFill>
              </a:rPr>
              <a:t>BAB 12</a:t>
            </a:r>
          </a:p>
          <a:p>
            <a:pPr algn="ctr"/>
            <a:r>
              <a:rPr lang="id-ID" sz="4000" dirty="0" smtClean="0">
                <a:solidFill>
                  <a:srgbClr val="00B0F0"/>
                </a:solidFill>
              </a:rPr>
              <a:t>Manajemen Operasi Internasional</a:t>
            </a:r>
            <a:endParaRPr lang="id-ID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Proses Bisnis Inti </a:t>
            </a:r>
            <a:br>
              <a:rPr lang="id-ID" dirty="0" smtClean="0">
                <a:solidFill>
                  <a:srgbClr val="00B0F0"/>
                </a:solidFill>
              </a:rPr>
            </a:br>
            <a:r>
              <a:rPr lang="id-ID" dirty="0" smtClean="0">
                <a:solidFill>
                  <a:srgbClr val="00B0F0"/>
                </a:solidFill>
              </a:rPr>
              <a:t>Manajemen Rantai Pasok</a:t>
            </a:r>
            <a:endParaRPr lang="id-ID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Customer Relationship Management (CRM).</a:t>
            </a:r>
            <a:endParaRPr lang="id-ID" sz="2000" dirty="0"/>
          </a:p>
          <a:p>
            <a:pPr lvl="0"/>
            <a:r>
              <a:rPr lang="en-US" sz="2000" dirty="0"/>
              <a:t>Customer Service Management (CSM).</a:t>
            </a:r>
            <a:endParaRPr lang="id-ID" sz="2000" dirty="0"/>
          </a:p>
          <a:p>
            <a:pPr lvl="0"/>
            <a:r>
              <a:rPr lang="en-US" sz="2000" dirty="0"/>
              <a:t>Demand Management.</a:t>
            </a:r>
            <a:endParaRPr lang="id-ID" sz="2000" dirty="0"/>
          </a:p>
          <a:p>
            <a:pPr lvl="0"/>
            <a:r>
              <a:rPr lang="en-US" sz="2000" dirty="0"/>
              <a:t>Customer Demand Fulfillment.</a:t>
            </a:r>
            <a:endParaRPr lang="id-ID" sz="2000" dirty="0"/>
          </a:p>
          <a:p>
            <a:pPr lvl="0"/>
            <a:r>
              <a:rPr lang="en-US" sz="2000" dirty="0"/>
              <a:t>Manufacturing Flow Management.</a:t>
            </a:r>
            <a:endParaRPr lang="id-ID" sz="2000" dirty="0"/>
          </a:p>
          <a:p>
            <a:pPr lvl="0"/>
            <a:r>
              <a:rPr lang="en-US" sz="2000" dirty="0"/>
              <a:t>Procurement.</a:t>
            </a:r>
            <a:endParaRPr lang="id-ID" sz="2000" dirty="0"/>
          </a:p>
          <a:p>
            <a:pPr lvl="0"/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Komersialisasi</a:t>
            </a:r>
            <a:r>
              <a:rPr lang="en-US" sz="2000" dirty="0"/>
              <a:t>.</a:t>
            </a:r>
            <a:endParaRPr lang="id-ID" sz="2000" dirty="0"/>
          </a:p>
          <a:p>
            <a:r>
              <a:rPr lang="en-US" sz="2000" dirty="0" err="1"/>
              <a:t>Retur</a:t>
            </a:r>
            <a:r>
              <a:rPr lang="en-US" sz="2000" dirty="0"/>
              <a:t>.</a:t>
            </a:r>
          </a:p>
        </p:txBody>
      </p:sp>
      <p:pic>
        <p:nvPicPr>
          <p:cNvPr id="6" name="12.6">
            <a:hlinkClick r:id="" action="ppaction://media"/>
          </p:cNvPr>
          <p:cNvPicPr>
            <a:picLocks noRot="1" noChangeAspect="1"/>
          </p:cNvPicPr>
          <p:nvPr>
            <a:wavAudioFile r:embed="rId1" name="12.6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69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Strategi Rantai Pasok</a:t>
            </a:r>
            <a:endParaRPr lang="id-ID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lvl="0" algn="just"/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Pemasok</a:t>
            </a:r>
            <a:r>
              <a:rPr lang="id-ID" sz="1600" dirty="0"/>
              <a:t>.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pemasok</a:t>
            </a:r>
            <a:r>
              <a:rPr lang="en-US" sz="1600" dirty="0"/>
              <a:t>, </a:t>
            </a:r>
            <a:r>
              <a:rPr lang="en-US" sz="1600" dirty="0" err="1"/>
              <a:t>pemasok</a:t>
            </a:r>
            <a:r>
              <a:rPr lang="en-US" sz="1600" dirty="0"/>
              <a:t> </a:t>
            </a:r>
            <a:r>
              <a:rPr lang="en-US" sz="1600" dirty="0" err="1"/>
              <a:t>menanggapi</a:t>
            </a:r>
            <a:r>
              <a:rPr lang="en-US" sz="1600" dirty="0"/>
              <a:t> </a:t>
            </a:r>
            <a:r>
              <a:rPr lang="en-US" sz="1600" dirty="0" err="1"/>
              <a:t>permintaan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spesifikasi</a:t>
            </a:r>
            <a:r>
              <a:rPr lang="en-US" sz="1600" dirty="0"/>
              <a:t> </a:t>
            </a:r>
            <a:r>
              <a:rPr lang="en-US" sz="1600" dirty="0" err="1"/>
              <a:t>permintaan</a:t>
            </a:r>
            <a:r>
              <a:rPr lang="en-US" sz="1600" dirty="0"/>
              <a:t> </a:t>
            </a:r>
            <a:r>
              <a:rPr lang="en-US" sz="1600" dirty="0" err="1"/>
              <a:t>penawaran</a:t>
            </a:r>
            <a:r>
              <a:rPr lang="en-US" sz="1600" dirty="0"/>
              <a:t>,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pesananyang</a:t>
            </a:r>
            <a:r>
              <a:rPr lang="en-US" sz="1600" dirty="0"/>
              <a:t> </a:t>
            </a:r>
            <a:r>
              <a:rPr lang="en-US" sz="1600" dirty="0" err="1"/>
              <a:t>umumnya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jatuh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pihak</a:t>
            </a:r>
            <a:r>
              <a:rPr lang="en-US" sz="1600" dirty="0"/>
              <a:t> yang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penawaran</a:t>
            </a:r>
            <a:r>
              <a:rPr lang="en-US" sz="1600" dirty="0"/>
              <a:t> </a:t>
            </a:r>
            <a:r>
              <a:rPr lang="en-US" sz="1600" dirty="0" err="1"/>
              <a:t>rendah</a:t>
            </a:r>
            <a:r>
              <a:rPr lang="en-US" sz="1600" dirty="0"/>
              <a:t>.</a:t>
            </a:r>
            <a:endParaRPr lang="id-ID" sz="1600" dirty="0"/>
          </a:p>
          <a:p>
            <a:pPr lvl="0" algn="just"/>
            <a:r>
              <a:rPr lang="en-US" sz="1600" dirty="0" err="1"/>
              <a:t>Sedikit</a:t>
            </a:r>
            <a:r>
              <a:rPr lang="en-US" sz="1600" dirty="0"/>
              <a:t> </a:t>
            </a:r>
            <a:r>
              <a:rPr lang="en-US" sz="1600" dirty="0" err="1"/>
              <a:t>Pemasok</a:t>
            </a:r>
            <a:r>
              <a:rPr lang="id-ID" sz="1600" dirty="0"/>
              <a:t>. </a:t>
            </a:r>
            <a:r>
              <a:rPr lang="en-US" sz="1600" dirty="0" err="1"/>
              <a:t>Strategi</a:t>
            </a:r>
            <a:r>
              <a:rPr lang="en-US" sz="1600" dirty="0"/>
              <a:t> yang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sedikit</a:t>
            </a:r>
            <a:r>
              <a:rPr lang="en-US" sz="1600" dirty="0"/>
              <a:t> </a:t>
            </a:r>
            <a:r>
              <a:rPr lang="en-US" sz="1600" dirty="0" err="1"/>
              <a:t>pemasok</a:t>
            </a:r>
            <a:r>
              <a:rPr lang="en-US" sz="1600" dirty="0"/>
              <a:t> </a:t>
            </a:r>
            <a:r>
              <a:rPr lang="en-US" sz="1600" dirty="0" err="1"/>
              <a:t>mengimplikasikan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daripada</a:t>
            </a:r>
            <a:r>
              <a:rPr lang="en-US" sz="1600" dirty="0"/>
              <a:t> </a:t>
            </a:r>
            <a:r>
              <a:rPr lang="en-US" sz="1600" dirty="0" err="1"/>
              <a:t>mencari</a:t>
            </a:r>
            <a:r>
              <a:rPr lang="en-US" sz="1600" dirty="0"/>
              <a:t> </a:t>
            </a:r>
            <a:r>
              <a:rPr lang="en-US" sz="1600" dirty="0" err="1"/>
              <a:t>atribut</a:t>
            </a:r>
            <a:r>
              <a:rPr lang="en-US" sz="1600" dirty="0"/>
              <a:t> </a:t>
            </a:r>
            <a:r>
              <a:rPr lang="en-US" sz="1600" dirty="0" err="1"/>
              <a:t>jangka</a:t>
            </a:r>
            <a:r>
              <a:rPr lang="en-US" sz="1600" dirty="0"/>
              <a:t> </a:t>
            </a:r>
            <a:r>
              <a:rPr lang="en-US" sz="1600" dirty="0" err="1"/>
              <a:t>pendek</a:t>
            </a:r>
            <a:r>
              <a:rPr lang="en-US" sz="1600" dirty="0"/>
              <a:t>,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rendah</a:t>
            </a:r>
            <a:r>
              <a:rPr lang="en-US" sz="1600" dirty="0"/>
              <a:t>, </a:t>
            </a:r>
            <a:r>
              <a:rPr lang="en-US" sz="1600" dirty="0" err="1"/>
              <a:t>pembeli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menjalin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jangka</a:t>
            </a:r>
            <a:r>
              <a:rPr lang="en-US" sz="1600" dirty="0"/>
              <a:t> </a:t>
            </a:r>
            <a:r>
              <a:rPr lang="en-US" sz="1600" dirty="0" err="1"/>
              <a:t>panjang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pemasok</a:t>
            </a:r>
            <a:r>
              <a:rPr lang="en-US" sz="1600" dirty="0"/>
              <a:t> yang </a:t>
            </a:r>
            <a:r>
              <a:rPr lang="en-US" sz="1600" dirty="0" err="1"/>
              <a:t>setia</a:t>
            </a:r>
            <a:r>
              <a:rPr lang="en-US" sz="1600" dirty="0"/>
              <a:t>. </a:t>
            </a:r>
            <a:r>
              <a:rPr lang="en-US" sz="1600" dirty="0" err="1"/>
              <a:t>Penggunaan</a:t>
            </a:r>
            <a:r>
              <a:rPr lang="en-US" sz="1600" dirty="0"/>
              <a:t> </a:t>
            </a:r>
            <a:r>
              <a:rPr lang="en-US" sz="1600" dirty="0" err="1"/>
              <a:t>pemasok</a:t>
            </a:r>
            <a:r>
              <a:rPr lang="en-US" sz="1600" dirty="0"/>
              <a:t> yang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sedikit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memungkinkan</a:t>
            </a:r>
            <a:r>
              <a:rPr lang="en-US" sz="1600" dirty="0"/>
              <a:t> </a:t>
            </a:r>
            <a:r>
              <a:rPr lang="en-US" sz="1600" dirty="0" err="1"/>
              <a:t>pemasok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skala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kurva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r>
              <a:rPr lang="en-US" sz="1600" dirty="0"/>
              <a:t> yang </a:t>
            </a: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transaksi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rendah</a:t>
            </a:r>
            <a:r>
              <a:rPr lang="en-US" sz="1600" dirty="0"/>
              <a:t>.</a:t>
            </a:r>
            <a:endParaRPr lang="id-ID" sz="1600" dirty="0"/>
          </a:p>
          <a:p>
            <a:pPr lvl="0" algn="just"/>
            <a:r>
              <a:rPr lang="en-US" sz="1600" dirty="0" err="1"/>
              <a:t>Integrasi</a:t>
            </a:r>
            <a:r>
              <a:rPr lang="en-US" sz="1600" dirty="0"/>
              <a:t> </a:t>
            </a:r>
            <a:r>
              <a:rPr lang="en-US" sz="1600" dirty="0" err="1"/>
              <a:t>Vertikal</a:t>
            </a:r>
            <a:r>
              <a:rPr lang="id-ID" sz="1600" dirty="0"/>
              <a:t>. </a:t>
            </a:r>
            <a:r>
              <a:rPr lang="en-US" sz="1600" dirty="0" err="1"/>
              <a:t>Integrasi</a:t>
            </a:r>
            <a:r>
              <a:rPr lang="en-US" sz="1600" dirty="0"/>
              <a:t> </a:t>
            </a:r>
            <a:r>
              <a:rPr lang="en-US" sz="1600" dirty="0" err="1"/>
              <a:t>vertikal</a:t>
            </a:r>
            <a:r>
              <a:rPr lang="en-US" sz="1600" dirty="0"/>
              <a:t> </a:t>
            </a:r>
            <a:r>
              <a:rPr lang="en-US" sz="1600" dirty="0" err="1"/>
              <a:t>mengembangkan</a:t>
            </a:r>
            <a:r>
              <a:rPr lang="en-US" sz="1600" dirty="0"/>
              <a:t> </a:t>
            </a:r>
            <a:r>
              <a:rPr lang="en-US" sz="1600" dirty="0" err="1"/>
              <a:t>kemampuan</a:t>
            </a:r>
            <a:r>
              <a:rPr lang="en-US" sz="1600" dirty="0"/>
              <a:t> </a:t>
            </a:r>
            <a:r>
              <a:rPr lang="en-US" sz="1600" dirty="0" err="1"/>
              <a:t>untk</a:t>
            </a:r>
            <a:r>
              <a:rPr lang="en-US" sz="1600" dirty="0"/>
              <a:t> </a:t>
            </a:r>
            <a:r>
              <a:rPr lang="en-US" sz="1600" dirty="0" err="1"/>
              <a:t>memproduksi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/>
              <a:t> yang </a:t>
            </a:r>
            <a:r>
              <a:rPr lang="en-US" sz="1600" dirty="0" err="1"/>
              <a:t>sebelumnya</a:t>
            </a:r>
            <a:r>
              <a:rPr lang="en-US" sz="1600" dirty="0"/>
              <a:t> </a:t>
            </a:r>
            <a:r>
              <a:rPr lang="en-US" sz="1600" dirty="0" err="1"/>
              <a:t>dibeli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pemasok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distributor. </a:t>
            </a:r>
            <a:r>
              <a:rPr lang="en-US" sz="1600" dirty="0" err="1"/>
              <a:t>Integrasi</a:t>
            </a:r>
            <a:r>
              <a:rPr lang="en-US" sz="1600" dirty="0"/>
              <a:t> </a:t>
            </a:r>
            <a:r>
              <a:rPr lang="en-US" sz="1600" dirty="0" err="1"/>
              <a:t>vertikal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mengambil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integrasi</a:t>
            </a:r>
            <a:r>
              <a:rPr lang="en-US" sz="1600" dirty="0"/>
              <a:t> </a:t>
            </a:r>
            <a:r>
              <a:rPr lang="en-US" sz="1600" dirty="0" err="1"/>
              <a:t>maju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mundur</a:t>
            </a:r>
            <a:r>
              <a:rPr lang="en-US" sz="1600" dirty="0"/>
              <a:t>. </a:t>
            </a:r>
            <a:r>
              <a:rPr lang="en-US" sz="1600" dirty="0" err="1"/>
              <a:t>Integrasi</a:t>
            </a:r>
            <a:r>
              <a:rPr lang="en-US" sz="1600" dirty="0"/>
              <a:t> </a:t>
            </a:r>
            <a:r>
              <a:rPr lang="en-US" sz="1600" dirty="0" err="1"/>
              <a:t>mundur</a:t>
            </a:r>
            <a:r>
              <a:rPr lang="en-US" sz="1600" dirty="0"/>
              <a:t> </a:t>
            </a:r>
            <a:r>
              <a:rPr lang="en-US" sz="1600" dirty="0" err="1"/>
              <a:t>menyarankan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pemasoknya</a:t>
            </a:r>
            <a:r>
              <a:rPr lang="en-US" sz="1600" dirty="0"/>
              <a:t>. </a:t>
            </a:r>
            <a:r>
              <a:rPr lang="en-US" sz="1600" dirty="0" err="1"/>
              <a:t>Integrasi</a:t>
            </a:r>
            <a:r>
              <a:rPr lang="en-US" sz="1600" dirty="0"/>
              <a:t> </a:t>
            </a:r>
            <a:r>
              <a:rPr lang="en-US" sz="1600" dirty="0" err="1"/>
              <a:t>maju</a:t>
            </a:r>
            <a:r>
              <a:rPr lang="en-US" sz="1600" dirty="0"/>
              <a:t> </a:t>
            </a:r>
            <a:r>
              <a:rPr lang="en-US" sz="1600" dirty="0" err="1"/>
              <a:t>menyarankan</a:t>
            </a:r>
            <a:r>
              <a:rPr lang="en-US" sz="1600" dirty="0"/>
              <a:t> </a:t>
            </a:r>
            <a:r>
              <a:rPr lang="en-US" sz="1600" dirty="0" err="1"/>
              <a:t>produsen</a:t>
            </a:r>
            <a:r>
              <a:rPr lang="en-US" sz="1600" dirty="0"/>
              <a:t> </a:t>
            </a:r>
            <a:r>
              <a:rPr lang="en-US" sz="1600" dirty="0" err="1"/>
              <a:t>komponen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jadi</a:t>
            </a:r>
            <a:r>
              <a:rPr lang="en-US" sz="1600" dirty="0"/>
              <a:t>.</a:t>
            </a:r>
            <a:endParaRPr lang="id-ID" sz="1600" dirty="0"/>
          </a:p>
          <a:p>
            <a:pPr lvl="0" algn="just"/>
            <a:r>
              <a:rPr lang="en-US" sz="1600" dirty="0" err="1"/>
              <a:t>Jaringan</a:t>
            </a:r>
            <a:r>
              <a:rPr lang="en-US" sz="1600" dirty="0"/>
              <a:t> Keiretsu</a:t>
            </a:r>
            <a:r>
              <a:rPr lang="id-ID" sz="1600" dirty="0"/>
              <a:t>. </a:t>
            </a:r>
            <a:r>
              <a:rPr lang="en-US" sz="1600" dirty="0"/>
              <a:t>Keiretsu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istilah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</a:t>
            </a:r>
            <a:r>
              <a:rPr lang="en-US" sz="1600" dirty="0" err="1"/>
              <a:t>Jepang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menggambarkan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/>
              <a:t>ng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perusahaan.Anggota</a:t>
            </a:r>
            <a:r>
              <a:rPr lang="en-US" sz="1600" dirty="0"/>
              <a:t> </a:t>
            </a:r>
            <a:r>
              <a:rPr lang="en-US" sz="1600" dirty="0" err="1"/>
              <a:t>keiratsu</a:t>
            </a:r>
            <a:r>
              <a:rPr lang="en-US" sz="1600" dirty="0"/>
              <a:t> </a:t>
            </a:r>
            <a:r>
              <a:rPr lang="en-US" sz="1600" dirty="0" err="1"/>
              <a:t>dipastikan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jangka</a:t>
            </a:r>
            <a:r>
              <a:rPr lang="en-US" sz="1600" dirty="0"/>
              <a:t> </a:t>
            </a:r>
            <a:r>
              <a:rPr lang="en-US" sz="1600" dirty="0" err="1"/>
              <a:t>panjang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karenanya</a:t>
            </a:r>
            <a:r>
              <a:rPr lang="en-US" sz="1600" dirty="0"/>
              <a:t> </a:t>
            </a:r>
            <a:r>
              <a:rPr lang="en-US" sz="1600" dirty="0" err="1"/>
              <a:t>diharapkan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berperan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mitra</a:t>
            </a:r>
            <a:r>
              <a:rPr lang="en-US" sz="1600" dirty="0"/>
              <a:t> yang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keahlian</a:t>
            </a:r>
            <a:r>
              <a:rPr lang="en-US" sz="1600" dirty="0"/>
              <a:t> </a:t>
            </a:r>
            <a:r>
              <a:rPr lang="en-US" sz="1600" dirty="0" err="1"/>
              <a:t>teknis</a:t>
            </a:r>
            <a:r>
              <a:rPr lang="en-US" sz="1600" dirty="0"/>
              <a:t> da </a:t>
            </a:r>
            <a:r>
              <a:rPr lang="en-US" sz="1600" dirty="0" err="1"/>
              <a:t>kestabilan</a:t>
            </a:r>
            <a:r>
              <a:rPr lang="en-US" sz="1600" dirty="0"/>
              <a:t> </a:t>
            </a:r>
            <a:r>
              <a:rPr lang="en-US" sz="1600" dirty="0" err="1"/>
              <a:t>mutu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.</a:t>
            </a:r>
            <a:endParaRPr lang="id-ID" sz="1600" dirty="0"/>
          </a:p>
          <a:p>
            <a:pPr algn="just"/>
            <a:r>
              <a:rPr lang="en-US" sz="1600" dirty="0"/>
              <a:t>Perusahaan Virtual</a:t>
            </a:r>
            <a:r>
              <a:rPr lang="id-ID" sz="1600" dirty="0"/>
              <a:t>. </a:t>
            </a:r>
            <a:r>
              <a:rPr lang="en-US" sz="1600" dirty="0"/>
              <a:t>Perusahaan yang </a:t>
            </a:r>
            <a:r>
              <a:rPr lang="en-US" sz="1600" dirty="0" err="1"/>
              <a:t>mengandalkan</a:t>
            </a:r>
            <a:r>
              <a:rPr lang="en-US" sz="1600" dirty="0"/>
              <a:t> </a:t>
            </a:r>
            <a:r>
              <a:rPr lang="en-US" sz="1600" dirty="0" err="1"/>
              <a:t>beragam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pemasok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menyediakan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permintaan</a:t>
            </a:r>
            <a:r>
              <a:rPr lang="en-US" sz="1600" dirty="0"/>
              <a:t> yang </a:t>
            </a:r>
            <a:r>
              <a:rPr lang="en-US" sz="1600" dirty="0" err="1"/>
              <a:t>diinginkan</a:t>
            </a:r>
            <a:r>
              <a:rPr lang="en-US" sz="1600" dirty="0"/>
              <a:t>.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dikenal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korporasi</a:t>
            </a:r>
            <a:r>
              <a:rPr lang="en-US" sz="1600" dirty="0"/>
              <a:t> </a:t>
            </a:r>
            <a:r>
              <a:rPr lang="en-US" sz="1600" dirty="0" err="1"/>
              <a:t>berongga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jaringan</a:t>
            </a:r>
            <a:r>
              <a:rPr lang="en-US" sz="1600" dirty="0"/>
              <a:t>.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6" name="12.7">
            <a:hlinkClick r:id="" action="ppaction://media"/>
          </p:cNvPr>
          <p:cNvPicPr>
            <a:picLocks noRot="1" noChangeAspect="1"/>
          </p:cNvPicPr>
          <p:nvPr>
            <a:wavAudioFile r:embed="rId1" name="12.7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2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Alat Bantu TQM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 lvl="0" algn="just">
              <a:buFont typeface="+mj-lt"/>
              <a:buAutoNum type="arabicPeriod"/>
            </a:pPr>
            <a:r>
              <a:rPr lang="en-US" sz="1600" b="1" dirty="0" err="1"/>
              <a:t>Analisis</a:t>
            </a:r>
            <a:r>
              <a:rPr lang="en-US" sz="1600" b="1" dirty="0"/>
              <a:t> value-added</a:t>
            </a:r>
            <a:r>
              <a:rPr lang="en-US" sz="1600" dirty="0"/>
              <a:t> </a:t>
            </a:r>
            <a:r>
              <a:rPr lang="en-US" sz="1600" dirty="0" err="1"/>
              <a:t>mengevaluasi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, </a:t>
            </a:r>
            <a:r>
              <a:rPr lang="en-US" sz="1600" dirty="0" err="1"/>
              <a:t>alur</a:t>
            </a:r>
            <a:r>
              <a:rPr lang="en-US" sz="1600" dirty="0"/>
              <a:t> material,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kertas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rangka</a:t>
            </a:r>
            <a:r>
              <a:rPr lang="en-US" sz="1600" dirty="0"/>
              <a:t> </a:t>
            </a:r>
            <a:r>
              <a:rPr lang="en-US" sz="1600" dirty="0" err="1"/>
              <a:t>menilai</a:t>
            </a:r>
            <a:r>
              <a:rPr lang="en-US" sz="1600" dirty="0"/>
              <a:t> </a:t>
            </a:r>
            <a:r>
              <a:rPr lang="en-US" sz="1600" dirty="0" err="1"/>
              <a:t>kegunaan</a:t>
            </a:r>
            <a:r>
              <a:rPr lang="en-US" sz="1600" dirty="0"/>
              <a:t> yang </a:t>
            </a:r>
            <a:r>
              <a:rPr lang="en-US" sz="1600" dirty="0" err="1"/>
              <a:t>diterima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endParaRPr lang="id-ID" sz="1600" dirty="0"/>
          </a:p>
          <a:p>
            <a:pPr lvl="0" algn="just">
              <a:buFont typeface="+mj-lt"/>
              <a:buAutoNum type="arabicPeriod"/>
            </a:pPr>
            <a:r>
              <a:rPr lang="en-US" sz="1600" b="1" dirty="0"/>
              <a:t>Statistical process control </a:t>
            </a:r>
            <a:r>
              <a:rPr lang="en-US" sz="1600" dirty="0"/>
              <a:t>(SPC)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di </a:t>
            </a:r>
            <a:r>
              <a:rPr lang="en-US" sz="1600" dirty="0" err="1"/>
              <a:t>mana</a:t>
            </a:r>
            <a:r>
              <a:rPr lang="en-US" sz="1600" dirty="0"/>
              <a:t> data </a:t>
            </a:r>
            <a:r>
              <a:rPr lang="en-US" sz="1600" dirty="0" err="1"/>
              <a:t>dikumpulkan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variasi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 </a:t>
            </a:r>
            <a:r>
              <a:rPr lang="en-US" sz="1600" dirty="0" err="1"/>
              <a:t>dianalisis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rangka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perlunya</a:t>
            </a:r>
            <a:r>
              <a:rPr lang="en-US" sz="1600" dirty="0"/>
              <a:t> </a:t>
            </a:r>
            <a:r>
              <a:rPr lang="en-US" sz="1600" dirty="0" err="1"/>
              <a:t>perbaikan</a:t>
            </a:r>
            <a:r>
              <a:rPr lang="en-US" sz="1600" dirty="0"/>
              <a:t> </a:t>
            </a:r>
            <a:r>
              <a:rPr lang="en-US" sz="1600" dirty="0" err="1"/>
              <a:t>aturan</a:t>
            </a:r>
            <a:r>
              <a:rPr lang="en-US" sz="1600" dirty="0"/>
              <a:t>, </a:t>
            </a:r>
            <a:r>
              <a:rPr lang="en-US" sz="1600" dirty="0" err="1"/>
              <a:t>contohnya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studi</a:t>
            </a:r>
            <a:r>
              <a:rPr lang="en-US" sz="1600" dirty="0"/>
              <a:t> </a:t>
            </a:r>
            <a:r>
              <a:rPr lang="en-US" sz="1600" b="1" dirty="0" err="1"/>
              <a:t>variasi</a:t>
            </a:r>
            <a:r>
              <a:rPr lang="en-US" sz="1600" b="1" dirty="0"/>
              <a:t> proses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b="1" dirty="0" err="1"/>
              <a:t>bagan</a:t>
            </a:r>
            <a:r>
              <a:rPr lang="en-US" sz="1600" b="1" dirty="0"/>
              <a:t> </a:t>
            </a:r>
            <a:r>
              <a:rPr lang="en-US" sz="1600" b="1" dirty="0" err="1"/>
              <a:t>kendali</a:t>
            </a:r>
            <a:endParaRPr lang="id-ID" sz="1600" dirty="0"/>
          </a:p>
          <a:p>
            <a:pPr lvl="0" algn="just">
              <a:buFont typeface="+mj-lt"/>
              <a:buAutoNum type="arabicPeriod"/>
            </a:pPr>
            <a:r>
              <a:rPr lang="en-US" sz="1600" b="1" dirty="0" err="1"/>
              <a:t>Studi</a:t>
            </a:r>
            <a:r>
              <a:rPr lang="en-US" sz="1600" b="1" dirty="0"/>
              <a:t> </a:t>
            </a:r>
            <a:r>
              <a:rPr lang="en-US" sz="1600" b="1" dirty="0" err="1"/>
              <a:t>kualitas</a:t>
            </a:r>
            <a:r>
              <a:rPr lang="en-US" sz="1600" b="1" dirty="0"/>
              <a:t>/</a:t>
            </a:r>
            <a:r>
              <a:rPr lang="en-US" sz="1600" b="1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mengidentifikasikan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lancar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menyingkapkan</a:t>
            </a:r>
            <a:r>
              <a:rPr lang="en-US" sz="1600" dirty="0"/>
              <a:t> area di </a:t>
            </a:r>
            <a:r>
              <a:rPr lang="en-US" sz="1600" dirty="0" err="1"/>
              <a:t>mana</a:t>
            </a:r>
            <a:r>
              <a:rPr lang="en-US" sz="1600" dirty="0"/>
              <a:t> </a:t>
            </a:r>
            <a:r>
              <a:rPr lang="en-US" sz="1600" dirty="0" err="1"/>
              <a:t>perbaikan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potensi</a:t>
            </a:r>
            <a:r>
              <a:rPr lang="en-US" sz="1600" dirty="0"/>
              <a:t> </a:t>
            </a:r>
            <a:r>
              <a:rPr lang="en-US" sz="1600" dirty="0" err="1"/>
              <a:t>penghematan-biaya</a:t>
            </a:r>
            <a:r>
              <a:rPr lang="en-US" sz="1600" dirty="0"/>
              <a:t> </a:t>
            </a:r>
            <a:r>
              <a:rPr lang="en-US" sz="1600" dirty="0" err="1"/>
              <a:t>terbesar</a:t>
            </a:r>
            <a:r>
              <a:rPr lang="en-US" sz="1600" dirty="0"/>
              <a:t>, </a:t>
            </a:r>
            <a:r>
              <a:rPr lang="en-US" sz="1600" dirty="0" err="1"/>
              <a:t>terkait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menemukan</a:t>
            </a:r>
            <a:r>
              <a:rPr lang="en-US" sz="1600" dirty="0"/>
              <a:t>, </a:t>
            </a:r>
            <a:r>
              <a:rPr lang="en-US" sz="1600" dirty="0" err="1"/>
              <a:t>memperbaiki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mencegah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/>
              <a:t>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(yang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kegagalan</a:t>
            </a:r>
            <a:r>
              <a:rPr lang="en-US" sz="1600" dirty="0"/>
              <a:t> internal yang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berada</a:t>
            </a:r>
            <a:r>
              <a:rPr lang="en-US" sz="1600" dirty="0"/>
              <a:t> di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kegagalan</a:t>
            </a:r>
            <a:r>
              <a:rPr lang="en-US" sz="1600" dirty="0"/>
              <a:t> </a:t>
            </a:r>
            <a:r>
              <a:rPr lang="en-US" sz="1600" dirty="0" err="1"/>
              <a:t>eksternal</a:t>
            </a:r>
            <a:r>
              <a:rPr lang="en-US" sz="1600" dirty="0"/>
              <a:t> yang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berada</a:t>
            </a:r>
            <a:r>
              <a:rPr lang="en-US" sz="1600" dirty="0"/>
              <a:t> di </a:t>
            </a:r>
            <a:r>
              <a:rPr lang="en-US" sz="1600" dirty="0" err="1"/>
              <a:t>luar</a:t>
            </a:r>
            <a:r>
              <a:rPr lang="en-US" sz="1600" dirty="0"/>
              <a:t>/</a:t>
            </a:r>
            <a:r>
              <a:rPr lang="en-US" sz="1600" dirty="0" err="1"/>
              <a:t>pasaran</a:t>
            </a:r>
            <a:r>
              <a:rPr lang="en-US" sz="1600" dirty="0"/>
              <a:t>)</a:t>
            </a:r>
            <a:endParaRPr lang="id-ID" sz="1600" dirty="0"/>
          </a:p>
          <a:p>
            <a:pPr lvl="0" algn="just">
              <a:buFont typeface="+mj-lt"/>
              <a:buAutoNum type="arabicPeriod"/>
            </a:pPr>
            <a:r>
              <a:rPr lang="en-US" sz="1600" b="1" dirty="0"/>
              <a:t>Tim quality improvement </a:t>
            </a:r>
            <a:r>
              <a:rPr lang="en-US" sz="1600" dirty="0"/>
              <a:t>(QI)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</a:t>
            </a:r>
            <a:r>
              <a:rPr lang="en-US" sz="1600" dirty="0" err="1"/>
              <a:t>kerja-sama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pekerja</a:t>
            </a:r>
            <a:r>
              <a:rPr lang="en-US" sz="1600" dirty="0"/>
              <a:t> yang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area </a:t>
            </a:r>
            <a:r>
              <a:rPr lang="en-US" sz="1600" dirty="0" err="1"/>
              <a:t>kerja</a:t>
            </a:r>
            <a:r>
              <a:rPr lang="en-US" sz="1600" dirty="0"/>
              <a:t> yang </a:t>
            </a:r>
            <a:r>
              <a:rPr lang="en-US" sz="1600" dirty="0" err="1"/>
              <a:t>bertemu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rutin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rangka</a:t>
            </a:r>
            <a:r>
              <a:rPr lang="en-US" sz="1600" dirty="0"/>
              <a:t> </a:t>
            </a:r>
            <a:r>
              <a:rPr lang="en-US" sz="1600" dirty="0" err="1"/>
              <a:t>mendefinisikan</a:t>
            </a:r>
            <a:r>
              <a:rPr lang="en-US" sz="1600" dirty="0"/>
              <a:t>, </a:t>
            </a:r>
            <a:r>
              <a:rPr lang="en-US" sz="1600" dirty="0" err="1"/>
              <a:t>menganalisis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menyelesaikan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,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hasilkan</a:t>
            </a:r>
            <a:endParaRPr lang="id-ID" sz="1600" dirty="0"/>
          </a:p>
          <a:p>
            <a:pPr lvl="0" algn="just">
              <a:buFont typeface="+mj-lt"/>
              <a:buAutoNum type="arabicPeriod"/>
            </a:pPr>
            <a:r>
              <a:rPr lang="en-US" sz="1600" b="1" dirty="0"/>
              <a:t>Benchmarking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prosedur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membandingkannya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kinerja</a:t>
            </a:r>
            <a:r>
              <a:rPr lang="en-US" sz="1600" dirty="0"/>
              <a:t> </a:t>
            </a:r>
            <a:r>
              <a:rPr lang="en-US" sz="1600" dirty="0" err="1"/>
              <a:t>masa</a:t>
            </a:r>
            <a:r>
              <a:rPr lang="en-US" sz="1600" dirty="0"/>
              <a:t> </a:t>
            </a:r>
            <a:r>
              <a:rPr lang="en-US" sz="1600" dirty="0" err="1"/>
              <a:t>lalunya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i="1" dirty="0" err="1"/>
              <a:t>praktik</a:t>
            </a:r>
            <a:r>
              <a:rPr lang="en-US" sz="1600" i="1" dirty="0"/>
              <a:t> </a:t>
            </a:r>
            <a:r>
              <a:rPr lang="en-US" sz="1600" i="1" dirty="0" err="1"/>
              <a:t>terbaik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lain</a:t>
            </a:r>
            <a:endParaRPr lang="id-ID" sz="1600" dirty="0"/>
          </a:p>
          <a:p>
            <a:pPr lvl="0" algn="just">
              <a:buFont typeface="+mj-lt"/>
              <a:buAutoNum type="arabicPeriod"/>
            </a:pPr>
            <a:r>
              <a:rPr lang="en-US" sz="1600" b="1" dirty="0" err="1"/>
              <a:t>Lebih</a:t>
            </a:r>
            <a:r>
              <a:rPr lang="en-US" sz="1600" b="1" dirty="0"/>
              <a:t> </a:t>
            </a:r>
            <a:r>
              <a:rPr lang="en-US" sz="1600" b="1" dirty="0" err="1"/>
              <a:t>dekat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dirty="0"/>
              <a:t> </a:t>
            </a:r>
            <a:r>
              <a:rPr lang="en-US" sz="1600" b="1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proses </a:t>
            </a:r>
            <a:r>
              <a:rPr lang="en-US" sz="1600" dirty="0" err="1"/>
              <a:t>menjaga</a:t>
            </a:r>
            <a:r>
              <a:rPr lang="en-US" sz="1600" dirty="0"/>
              <a:t> </a:t>
            </a:r>
            <a:r>
              <a:rPr lang="en-US" sz="1600" dirty="0" err="1"/>
              <a:t>kontak</a:t>
            </a:r>
            <a:r>
              <a:rPr lang="en-US" sz="1600" dirty="0"/>
              <a:t> </a:t>
            </a:r>
            <a:r>
              <a:rPr lang="en-US" sz="1600" dirty="0" err="1"/>
              <a:t>erat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mencari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menjamin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menyediakan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kualitas</a:t>
            </a:r>
            <a:r>
              <a:rPr lang="en-US" sz="1600" dirty="0"/>
              <a:t> yang </a:t>
            </a:r>
            <a:r>
              <a:rPr lang="en-US" sz="1600" dirty="0" err="1"/>
              <a:t>diinginkan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produk-produk</a:t>
            </a:r>
            <a:r>
              <a:rPr lang="en-US" sz="1600" dirty="0"/>
              <a:t> yang </a:t>
            </a:r>
            <a:r>
              <a:rPr lang="en-US" sz="1600" dirty="0" err="1"/>
              <a:t>dipakai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endParaRPr lang="id-ID" sz="1600" dirty="0"/>
          </a:p>
        </p:txBody>
      </p:sp>
      <p:pic>
        <p:nvPicPr>
          <p:cNvPr id="5" name="12.8">
            <a:hlinkClick r:id="" action="ppaction://media"/>
          </p:cNvPr>
          <p:cNvPicPr>
            <a:picLocks noRot="1" noChangeAspect="1"/>
          </p:cNvPicPr>
          <p:nvPr>
            <a:wavAudioFile r:embed="rId1" name="12.8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Strategi Mengelola </a:t>
            </a:r>
            <a:br>
              <a:rPr lang="id-ID" dirty="0" smtClean="0">
                <a:solidFill>
                  <a:srgbClr val="00B0F0"/>
                </a:solidFill>
              </a:rPr>
            </a:br>
            <a:r>
              <a:rPr lang="id-ID" dirty="0" smtClean="0">
                <a:solidFill>
                  <a:srgbClr val="00B0F0"/>
                </a:solidFill>
              </a:rPr>
              <a:t>Sistem Informasi Internasional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Autofit/>
          </a:bodyPr>
          <a:lstStyle/>
          <a:p>
            <a:pPr lvl="0" algn="just">
              <a:buFont typeface="+mj-lt"/>
              <a:buAutoNum type="arabicPeriod"/>
            </a:pPr>
            <a:r>
              <a:rPr lang="id-ID" sz="2000" dirty="0"/>
              <a:t>memilih aplikasi terbaik dari semua subsidiari untuk digunakan sebagai aplikasi global</a:t>
            </a:r>
            <a:r>
              <a:rPr lang="id-ID" sz="2000" dirty="0" smtClean="0"/>
              <a:t>,</a:t>
            </a:r>
          </a:p>
          <a:p>
            <a:pPr lvl="0" algn="just">
              <a:buFont typeface="+mj-lt"/>
              <a:buAutoNum type="arabicPeriod"/>
            </a:pPr>
            <a:r>
              <a:rPr lang="id-ID" sz="2000" dirty="0" smtClean="0"/>
              <a:t>membentuk </a:t>
            </a:r>
            <a:r>
              <a:rPr lang="id-ID" sz="2000" dirty="0"/>
              <a:t>tim pengembang multinasional yang mewakili berbagai subsidiary, </a:t>
            </a:r>
            <a:endParaRPr lang="id-ID" sz="2000" dirty="0" smtClean="0"/>
          </a:p>
          <a:p>
            <a:pPr lvl="0" algn="just">
              <a:buFont typeface="+mj-lt"/>
              <a:buAutoNum type="arabicPeriod"/>
            </a:pPr>
            <a:r>
              <a:rPr lang="id-ID" sz="2000" dirty="0" smtClean="0"/>
              <a:t>pengembangan </a:t>
            </a:r>
            <a:r>
              <a:rPr lang="id-ID" sz="2000" dirty="0"/>
              <a:t>parallel, dimana masing-masing subsidiari mengerjakan bagian </a:t>
            </a:r>
            <a:r>
              <a:rPr lang="id-ID" sz="2000" i="1" dirty="0"/>
              <a:t>interface</a:t>
            </a:r>
            <a:r>
              <a:rPr lang="id-ID" sz="2000" dirty="0"/>
              <a:t>-nya masing-masing,  </a:t>
            </a:r>
            <a:endParaRPr lang="id-ID" sz="2000" dirty="0" smtClean="0"/>
          </a:p>
          <a:p>
            <a:pPr lvl="0" algn="just">
              <a:buFont typeface="+mj-lt"/>
              <a:buAutoNum type="arabicPeriod"/>
            </a:pPr>
            <a:r>
              <a:rPr lang="id-ID" sz="2000" dirty="0" smtClean="0"/>
              <a:t>menunjuk </a:t>
            </a:r>
            <a:r>
              <a:rPr lang="id-ID" sz="2000" i="1" dirty="0"/>
              <a:t>center of excellence</a:t>
            </a:r>
            <a:r>
              <a:rPr lang="id-ID" sz="2000" dirty="0"/>
              <a:t>, dimana subsidiari tertentu yang lebih berpengalaman ditunjuk untuk mengembangkan sistem.</a:t>
            </a:r>
          </a:p>
        </p:txBody>
      </p:sp>
      <p:pic>
        <p:nvPicPr>
          <p:cNvPr id="5" name="12.9">
            <a:hlinkClick r:id="" action="ppaction://media"/>
          </p:cNvPr>
          <p:cNvPicPr>
            <a:picLocks noRot="1" noChangeAspect="1"/>
          </p:cNvPicPr>
          <p:nvPr>
            <a:wavAudioFile r:embed="rId1" name="12.9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09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EVALUASI  MAHASISWA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Jawablah Pertanyaan di Bawah Ini !!!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153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en-US" dirty="0" err="1" smtClean="0"/>
              <a:t>pengintegrasian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pengadaan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, </a:t>
            </a:r>
            <a:r>
              <a:rPr lang="en-US" dirty="0" err="1" smtClean="0"/>
              <a:t>pengubahan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id-ID" dirty="0" smtClean="0"/>
              <a:t> :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Manajemen Operasi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Manajemen Rantai Pasokan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Integrasi Vertikal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Integrasi Horizontal</a:t>
            </a:r>
          </a:p>
          <a:p>
            <a:pPr marL="542925" indent="-271463">
              <a:buFont typeface="+mj-lt"/>
              <a:buAutoNum type="alphaLcParenR"/>
            </a:pPr>
            <a:endParaRPr lang="id-ID" dirty="0" smtClean="0"/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>
              <a:buFont typeface="Wingdings" pitchFamily="2" charset="2"/>
              <a:buChar char="q"/>
            </a:pPr>
            <a:r>
              <a:rPr lang="id-ID" dirty="0" smtClean="0"/>
              <a:t>Logistik internasional mengelola hal-hal berikut ini:</a:t>
            </a:r>
            <a:endParaRPr lang="id-ID" dirty="0" smtClean="0">
              <a:ea typeface="Tahoma" pitchFamily="34" charset="0"/>
              <a:cs typeface="Arial" pitchFamily="34" charset="0"/>
            </a:endParaRPr>
          </a:p>
          <a:p>
            <a:pPr marL="531813" lvl="1" indent="-258763">
              <a:buFont typeface="+mj-lt"/>
              <a:buAutoNum type="alphaLcPeriod"/>
            </a:pPr>
            <a:r>
              <a:rPr lang="id-ID" sz="2000" dirty="0" smtClean="0"/>
              <a:t>aliran bahan, suku cadang, persediaan, dan sumber daya lainnya dari pemasok ke perusahaan</a:t>
            </a:r>
          </a:p>
          <a:p>
            <a:pPr marL="531813" lvl="1" indent="-258763">
              <a:buFont typeface="+mj-lt"/>
              <a:buAutoNum type="alphaLcPeriod"/>
            </a:pPr>
            <a:r>
              <a:rPr lang="id-ID" sz="2000" dirty="0" smtClean="0"/>
              <a:t>aliran bahan, suku cadang, persediaan, dan sumber daya lainnya dalam dan di antara unit perusahaan itu sendiri</a:t>
            </a:r>
          </a:p>
          <a:p>
            <a:pPr marL="531813" lvl="1" indent="-258763">
              <a:buFont typeface="+mj-lt"/>
              <a:buAutoNum type="alphaLcPeriod"/>
            </a:pPr>
            <a:r>
              <a:rPr lang="id-ID" sz="2000" dirty="0" smtClean="0"/>
              <a:t>aliran produk jadi, jasa, barang dari perusahaan kepada pelanggan</a:t>
            </a:r>
          </a:p>
          <a:p>
            <a:pPr marL="531813" lvl="1" indent="-258763">
              <a:buFont typeface="+mj-lt"/>
              <a:buAutoNum type="alphaLcPeriod"/>
            </a:pPr>
            <a:r>
              <a:rPr lang="id-ID" sz="2000" dirty="0" smtClean="0"/>
              <a:t>Semua benar</a:t>
            </a:r>
          </a:p>
          <a:p>
            <a:pPr marL="271463" indent="-271463">
              <a:buFont typeface="Wingdings" pitchFamily="2" charset="2"/>
              <a:buChar char="q"/>
            </a:pPr>
            <a:endParaRPr lang="id-ID" dirty="0" smtClean="0"/>
          </a:p>
          <a:p>
            <a:pPr marL="271463" indent="-271463"/>
            <a:endParaRPr lang="id-ID" dirty="0" smtClean="0"/>
          </a:p>
          <a:p>
            <a:pPr marL="271463" indent="-271463">
              <a:buFont typeface="Wingdings" pitchFamily="2" charset="2"/>
              <a:buChar char="q"/>
            </a:pP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42918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id-ID" dirty="0" err="1" smtClean="0"/>
              <a:t>P</a:t>
            </a:r>
            <a:r>
              <a:rPr lang="en-US" dirty="0" err="1" smtClean="0"/>
              <a:t>engintegrasian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pengadaan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, </a:t>
            </a:r>
            <a:r>
              <a:rPr lang="en-US" dirty="0" err="1" smtClean="0"/>
              <a:t>pengubahan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id-ID" dirty="0" smtClean="0"/>
              <a:t> :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Manajemen Operasi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Manajemen Rantai Pasokan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Integrasi Vertikal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Integrasi Horizontal</a:t>
            </a:r>
          </a:p>
          <a:p>
            <a:pPr marL="542925" indent="-271463">
              <a:buFont typeface="+mj-lt"/>
              <a:buAutoNum type="alphaLcParenR"/>
            </a:pPr>
            <a:endParaRPr lang="id-ID" dirty="0" smtClean="0"/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>
              <a:buFont typeface="Wingdings" pitchFamily="2" charset="2"/>
              <a:buChar char="q"/>
            </a:pPr>
            <a:r>
              <a:rPr lang="id-ID" dirty="0" smtClean="0"/>
              <a:t>Logistik internasional mengelola hal-hal berikut ini:</a:t>
            </a:r>
            <a:endParaRPr lang="id-ID" dirty="0" smtClean="0">
              <a:ea typeface="Tahoma" pitchFamily="34" charset="0"/>
              <a:cs typeface="Arial" pitchFamily="34" charset="0"/>
            </a:endParaRPr>
          </a:p>
          <a:p>
            <a:pPr marL="531813" lvl="1" indent="-258763">
              <a:buFont typeface="+mj-lt"/>
              <a:buAutoNum type="alphaLcPeriod"/>
            </a:pPr>
            <a:r>
              <a:rPr lang="id-ID" dirty="0" smtClean="0"/>
              <a:t>Aliran bahan, suku cadang, persediaan, dan sumber daya lainnya dari pemasok ke perusahaan</a:t>
            </a:r>
          </a:p>
          <a:p>
            <a:pPr marL="531813" lvl="1" indent="-258763">
              <a:buFont typeface="+mj-lt"/>
              <a:buAutoNum type="alphaLcPeriod"/>
            </a:pPr>
            <a:r>
              <a:rPr lang="id-ID" dirty="0" smtClean="0"/>
              <a:t>Aliran bahan, suku cadang, persediaan, dan sumber daya lainnya dalam dan di antara unit perusahaan itu sendiri</a:t>
            </a:r>
          </a:p>
          <a:p>
            <a:pPr marL="531813" lvl="1" indent="-258763">
              <a:buFont typeface="+mj-lt"/>
              <a:buAutoNum type="alphaLcPeriod"/>
            </a:pPr>
            <a:r>
              <a:rPr lang="id-ID" dirty="0" smtClean="0"/>
              <a:t>Aliran produk jadi, jasa, barang dari perusahaan kepada pelanggan</a:t>
            </a:r>
          </a:p>
          <a:p>
            <a:pPr marL="531813" lvl="1" indent="-258763">
              <a:buFont typeface="+mj-lt"/>
              <a:buAutoNum type="alphaLcPeriod"/>
            </a:pPr>
            <a:r>
              <a:rPr lang="id-ID" dirty="0" smtClean="0"/>
              <a:t>Semua benar</a:t>
            </a:r>
          </a:p>
          <a:p>
            <a:pPr marL="271463" indent="-271463">
              <a:buFont typeface="Wingdings" pitchFamily="2" charset="2"/>
              <a:buChar char="q"/>
            </a:pPr>
            <a:endParaRPr lang="id-ID" dirty="0" smtClean="0"/>
          </a:p>
          <a:p>
            <a:pPr marL="271463" indent="-271463"/>
            <a:endParaRPr lang="id-ID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642910" y="1214422"/>
            <a:ext cx="81439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Tujuan Intruksional Umum</a:t>
            </a:r>
          </a:p>
          <a:p>
            <a:r>
              <a:rPr lang="id-ID" sz="2000" dirty="0" smtClean="0"/>
              <a:t>Mahasiswa mampu menjelaskan dan menganalisis implementasi Bisnis Internasional.</a:t>
            </a:r>
          </a:p>
          <a:p>
            <a:endParaRPr lang="id-ID" sz="2000" b="1" dirty="0" smtClean="0"/>
          </a:p>
          <a:p>
            <a:r>
              <a:rPr lang="id-ID" sz="2000" dirty="0" smtClean="0"/>
              <a:t>Tujuan Intruksional Khusus</a:t>
            </a:r>
          </a:p>
          <a:p>
            <a:r>
              <a:rPr lang="id-ID" sz="2000" dirty="0" smtClean="0"/>
              <a:t>Setelah mempelajari bab ini, Anda diharapkan mampu :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Menguraikan manajemen rantai pasok dan intergrasi vertikal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Mengelola produktivitas dan bisnis internasional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Mengelola kualitas dalam bisnis internasional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Mengelola informasi dalam bisnis internasional</a:t>
            </a:r>
            <a:endParaRPr lang="id-ID" sz="20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1447800" y="533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PRE TEST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Jawablah Pertanyaan di Bawah Ini !!!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153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en-US" dirty="0" err="1" smtClean="0"/>
              <a:t>pengintegrasian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pengadaan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, </a:t>
            </a:r>
            <a:r>
              <a:rPr lang="en-US" dirty="0" err="1" smtClean="0"/>
              <a:t>pengubahan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id-ID" dirty="0" smtClean="0"/>
              <a:t> :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Manajemen Operasi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Manajemen Rantai Pasokan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Integrasi Vertikal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Integrasi Horizontal</a:t>
            </a:r>
          </a:p>
          <a:p>
            <a:pPr marL="542925" indent="-271463">
              <a:buFont typeface="+mj-lt"/>
              <a:buAutoNum type="alphaLcParenR"/>
            </a:pPr>
            <a:endParaRPr lang="id-ID" dirty="0" smtClean="0"/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>
              <a:buFont typeface="Wingdings" pitchFamily="2" charset="2"/>
              <a:buChar char="q"/>
            </a:pPr>
            <a:r>
              <a:rPr lang="id-ID" dirty="0" smtClean="0"/>
              <a:t>Logistik internasional mengelola hal-hal berikut ini:</a:t>
            </a:r>
            <a:endParaRPr lang="id-ID" dirty="0" smtClean="0">
              <a:ea typeface="Tahoma" pitchFamily="34" charset="0"/>
              <a:cs typeface="Arial" pitchFamily="34" charset="0"/>
            </a:endParaRPr>
          </a:p>
          <a:p>
            <a:pPr marL="531813" lvl="1" indent="-258763">
              <a:buFont typeface="+mj-lt"/>
              <a:buAutoNum type="alphaLcPeriod"/>
            </a:pPr>
            <a:r>
              <a:rPr lang="id-ID" sz="2000" dirty="0" smtClean="0"/>
              <a:t>aliran bahan, suku cadang, persediaan, dan sumber daya lainnya dari pemasok ke perusahaan</a:t>
            </a:r>
          </a:p>
          <a:p>
            <a:pPr marL="531813" lvl="1" indent="-258763">
              <a:buFont typeface="+mj-lt"/>
              <a:buAutoNum type="alphaLcPeriod"/>
            </a:pPr>
            <a:r>
              <a:rPr lang="id-ID" sz="2000" dirty="0" smtClean="0"/>
              <a:t>aliran bahan, suku cadang, persediaan, dan sumber daya lainnya dalam dan di antara unit perusahaan itu sendiri</a:t>
            </a:r>
          </a:p>
          <a:p>
            <a:pPr marL="531813" lvl="1" indent="-258763">
              <a:buFont typeface="+mj-lt"/>
              <a:buAutoNum type="alphaLcPeriod"/>
            </a:pPr>
            <a:r>
              <a:rPr lang="id-ID" sz="2000" dirty="0" smtClean="0"/>
              <a:t>aliran produk jadi, jasa, barang dari perusahaan kepada pelanggan</a:t>
            </a:r>
          </a:p>
          <a:p>
            <a:pPr marL="531813" lvl="1" indent="-258763">
              <a:buFont typeface="+mj-lt"/>
              <a:buAutoNum type="alphaLcPeriod"/>
            </a:pPr>
            <a:r>
              <a:rPr lang="id-ID" sz="2000" dirty="0" smtClean="0"/>
              <a:t>Semua benar</a:t>
            </a:r>
          </a:p>
          <a:p>
            <a:pPr marL="271463" indent="-271463">
              <a:buFont typeface="Wingdings" pitchFamily="2" charset="2"/>
              <a:buChar char="q"/>
            </a:pPr>
            <a:endParaRPr lang="id-ID" dirty="0" smtClean="0"/>
          </a:p>
          <a:p>
            <a:pPr marL="271463" indent="-271463"/>
            <a:endParaRPr lang="id-ID" dirty="0" smtClean="0"/>
          </a:p>
          <a:p>
            <a:pPr marL="271463" indent="-271463">
              <a:buFont typeface="Wingdings" pitchFamily="2" charset="2"/>
              <a:buChar char="q"/>
            </a:pP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457200" y="642918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id-ID" dirty="0" err="1" smtClean="0"/>
              <a:t>P</a:t>
            </a:r>
            <a:r>
              <a:rPr lang="en-US" dirty="0" err="1" smtClean="0"/>
              <a:t>engintegrasian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pengadaan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, </a:t>
            </a:r>
            <a:r>
              <a:rPr lang="en-US" dirty="0" err="1" smtClean="0"/>
              <a:t>pengubahan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id-ID" dirty="0" smtClean="0"/>
              <a:t> :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Manajemen Operasi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Manajemen Rantai Pasokan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Integrasi Vertikal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Integrasi Horizontal</a:t>
            </a:r>
          </a:p>
          <a:p>
            <a:pPr marL="542925" indent="-271463">
              <a:buFont typeface="+mj-lt"/>
              <a:buAutoNum type="alphaLcParenR"/>
            </a:pPr>
            <a:endParaRPr lang="id-ID" dirty="0" smtClean="0"/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>
              <a:buFont typeface="Wingdings" pitchFamily="2" charset="2"/>
              <a:buChar char="q"/>
            </a:pPr>
            <a:r>
              <a:rPr lang="id-ID" dirty="0" smtClean="0"/>
              <a:t>Logistik internasional mengelola hal-hal berikut ini:</a:t>
            </a:r>
            <a:endParaRPr lang="id-ID" dirty="0" smtClean="0">
              <a:ea typeface="Tahoma" pitchFamily="34" charset="0"/>
              <a:cs typeface="Arial" pitchFamily="34" charset="0"/>
            </a:endParaRPr>
          </a:p>
          <a:p>
            <a:pPr marL="531813" lvl="1" indent="-258763">
              <a:buFont typeface="+mj-lt"/>
              <a:buAutoNum type="alphaLcPeriod"/>
            </a:pPr>
            <a:r>
              <a:rPr lang="id-ID" dirty="0" smtClean="0"/>
              <a:t>Aliran bahan, suku cadang, persediaan, dan sumber daya lainnya dari pemasok ke perusahaan</a:t>
            </a:r>
          </a:p>
          <a:p>
            <a:pPr marL="531813" lvl="1" indent="-258763">
              <a:buFont typeface="+mj-lt"/>
              <a:buAutoNum type="alphaLcPeriod"/>
            </a:pPr>
            <a:r>
              <a:rPr lang="id-ID" dirty="0" smtClean="0"/>
              <a:t>Aliran bahan, suku cadang, persediaan, dan sumber daya lainnya dalam dan di antara unit perusahaan itu sendiri</a:t>
            </a:r>
          </a:p>
          <a:p>
            <a:pPr marL="531813" lvl="1" indent="-258763">
              <a:buFont typeface="+mj-lt"/>
              <a:buAutoNum type="alphaLcPeriod"/>
            </a:pPr>
            <a:r>
              <a:rPr lang="id-ID" dirty="0" smtClean="0"/>
              <a:t>Aliran produk jadi, jasa, barang dari perusahaan kepada pelanggan</a:t>
            </a:r>
          </a:p>
          <a:p>
            <a:pPr marL="531813" lvl="1" indent="-258763">
              <a:buFont typeface="+mj-lt"/>
              <a:buAutoNum type="alphaLcPeriod"/>
            </a:pPr>
            <a:r>
              <a:rPr lang="id-ID" dirty="0" smtClean="0"/>
              <a:t>Semua benar</a:t>
            </a:r>
          </a:p>
          <a:p>
            <a:pPr marL="271463" indent="-271463">
              <a:buFont typeface="Wingdings" pitchFamily="2" charset="2"/>
              <a:buChar char="q"/>
            </a:pPr>
            <a:endParaRPr lang="id-ID" dirty="0" smtClean="0"/>
          </a:p>
          <a:p>
            <a:pPr marL="271463" indent="-271463"/>
            <a:endParaRPr lang="id-ID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Manajemen Operasi </a:t>
            </a:r>
            <a:r>
              <a:rPr lang="id-ID" sz="4000" dirty="0">
                <a:solidFill>
                  <a:srgbClr val="00B0F0"/>
                </a:solidFill>
              </a:rPr>
              <a:t>Internasional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id-ID" sz="1600" dirty="0"/>
              <a:t>M</a:t>
            </a:r>
            <a:r>
              <a:rPr lang="en-US" sz="1600" dirty="0" err="1"/>
              <a:t>anajemen</a:t>
            </a:r>
            <a:r>
              <a:rPr lang="en-US" sz="1600" dirty="0"/>
              <a:t> </a:t>
            </a:r>
            <a:r>
              <a:rPr lang="id-ID" sz="1600" dirty="0"/>
              <a:t>o</a:t>
            </a:r>
            <a:r>
              <a:rPr lang="en-US" sz="1600" dirty="0" err="1"/>
              <a:t>perasi</a:t>
            </a:r>
            <a:r>
              <a:rPr lang="id-ID" sz="1600" dirty="0"/>
              <a:t> (</a:t>
            </a:r>
            <a:r>
              <a:rPr lang="id-ID" sz="1600" i="1" dirty="0"/>
              <a:t>operation management</a:t>
            </a:r>
            <a:r>
              <a:rPr lang="id-ID" sz="1600" dirty="0"/>
              <a:t>) adalah </a:t>
            </a:r>
            <a:r>
              <a:rPr lang="en-US" sz="1600" dirty="0" err="1"/>
              <a:t>serangkaian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mengubah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input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akhir</a:t>
            </a:r>
            <a:r>
              <a:rPr lang="en-US" sz="1600" dirty="0"/>
              <a:t> </a:t>
            </a:r>
            <a:r>
              <a:rPr lang="id-ID" sz="1600" dirty="0"/>
              <a:t>dari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 smtClean="0"/>
              <a:t>.</a:t>
            </a:r>
            <a:endParaRPr lang="id-ID" sz="1600" dirty="0" smtClean="0"/>
          </a:p>
          <a:p>
            <a:pPr algn="just"/>
            <a:r>
              <a:rPr lang="en-US" sz="1600" dirty="0" err="1" smtClean="0"/>
              <a:t>Manajemen</a:t>
            </a:r>
            <a:r>
              <a:rPr lang="en-US" sz="1600" dirty="0" smtClean="0"/>
              <a:t> </a:t>
            </a:r>
            <a:r>
              <a:rPr lang="en-US" sz="1600" dirty="0" err="1"/>
              <a:t>operasi</a:t>
            </a:r>
            <a:r>
              <a:rPr lang="en-US" sz="1600" dirty="0"/>
              <a:t> </a:t>
            </a:r>
            <a:r>
              <a:rPr lang="en-US" sz="1600" dirty="0" err="1"/>
              <a:t>internasional</a:t>
            </a:r>
            <a:r>
              <a:rPr lang="id-ID" sz="1600" dirty="0"/>
              <a:t> (</a:t>
            </a:r>
            <a:r>
              <a:rPr lang="id-ID" sz="1600" i="1" dirty="0"/>
              <a:t>internastional operation management</a:t>
            </a:r>
            <a:r>
              <a:rPr lang="id-ID" sz="1600" dirty="0"/>
              <a:t>) melakukan </a:t>
            </a:r>
            <a:r>
              <a:rPr lang="en-US" sz="1600" dirty="0" err="1"/>
              <a:t>transformasi</a:t>
            </a:r>
            <a:r>
              <a:rPr lang="en-US" sz="1600" dirty="0"/>
              <a:t> yang </a:t>
            </a:r>
            <a:r>
              <a:rPr lang="en-US" sz="1600" dirty="0" err="1"/>
              <a:t>berhubungan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. </a:t>
            </a:r>
            <a:r>
              <a:rPr lang="id-ID" sz="1600" dirty="0"/>
              <a:t>Kompleksitas dalam manajemen operasi internasional meliputi: sumber daya (</a:t>
            </a:r>
            <a:r>
              <a:rPr lang="id-ID" sz="1600" i="1" dirty="0"/>
              <a:t>resources</a:t>
            </a:r>
            <a:r>
              <a:rPr lang="id-ID" sz="1600" dirty="0"/>
              <a:t>), lokasi (</a:t>
            </a:r>
            <a:r>
              <a:rPr lang="id-ID" sz="1600" i="1" dirty="0"/>
              <a:t>location</a:t>
            </a:r>
            <a:r>
              <a:rPr lang="id-ID" sz="1600" dirty="0"/>
              <a:t>), dan logistik (</a:t>
            </a:r>
            <a:r>
              <a:rPr lang="id-ID" sz="1600" i="1" dirty="0"/>
              <a:t>logistics</a:t>
            </a:r>
            <a:r>
              <a:rPr lang="id-ID" sz="1600" dirty="0"/>
              <a:t>).</a:t>
            </a:r>
            <a:endParaRPr lang="id-ID" sz="1600" b="1" dirty="0"/>
          </a:p>
          <a:p>
            <a:pPr algn="just"/>
            <a:r>
              <a:rPr lang="id-ID" sz="1600" dirty="0"/>
              <a:t>Manajemen rantai suplai (</a:t>
            </a:r>
            <a:r>
              <a:rPr lang="id-ID" sz="1600" i="1" dirty="0"/>
              <a:t>supply chain management</a:t>
            </a:r>
            <a:r>
              <a:rPr lang="id-ID" sz="1600" dirty="0"/>
              <a:t>)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/>
              <a:t>pengintegrasian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pengadaan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, </a:t>
            </a:r>
            <a:r>
              <a:rPr lang="en-US" sz="1600" dirty="0" err="1"/>
              <a:t>pengubahan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setengah</a:t>
            </a:r>
            <a:r>
              <a:rPr lang="en-US" sz="1600" dirty="0"/>
              <a:t> </a:t>
            </a:r>
            <a:r>
              <a:rPr lang="en-US" sz="1600" dirty="0" err="1"/>
              <a:t>jadi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akhir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pengiriman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 smtClean="0"/>
              <a:t>.</a:t>
            </a:r>
            <a:endParaRPr lang="id-ID" sz="1600" dirty="0" smtClean="0"/>
          </a:p>
          <a:p>
            <a:pPr algn="just"/>
            <a:r>
              <a:rPr lang="id-ID" sz="1600" dirty="0" smtClean="0"/>
              <a:t>Integrasi </a:t>
            </a:r>
            <a:r>
              <a:rPr lang="id-ID" sz="1600" dirty="0"/>
              <a:t>vertikal (</a:t>
            </a:r>
            <a:r>
              <a:rPr lang="id-ID" sz="1600" i="1" dirty="0"/>
              <a:t>vertikal integration</a:t>
            </a:r>
            <a:r>
              <a:rPr lang="id-ID" sz="1600" dirty="0"/>
              <a:t>) adalah sejauh mana sebuah perusahaan menyediakan sumber dayanya sendiri atau mendapatkan mereka dari sumber </a:t>
            </a:r>
            <a:r>
              <a:rPr lang="id-ID" sz="1600" dirty="0" smtClean="0"/>
              <a:t>lain.</a:t>
            </a:r>
          </a:p>
          <a:p>
            <a:pPr algn="just"/>
            <a:r>
              <a:rPr lang="id-ID" sz="1600" dirty="0"/>
              <a:t>Produktivitas (</a:t>
            </a:r>
            <a:r>
              <a:rPr lang="id-ID" sz="1600" i="1" dirty="0"/>
              <a:t>productivity</a:t>
            </a:r>
            <a:r>
              <a:rPr lang="id-ID" sz="1600" dirty="0"/>
              <a:t>) adalah ukuran efisiensi ekonomi yang merangkum nilai output relatif terhadap nilai input yang digunakan untuk membuat output</a:t>
            </a:r>
            <a:r>
              <a:rPr lang="id-ID" sz="1600" dirty="0" smtClean="0"/>
              <a:t>.</a:t>
            </a:r>
          </a:p>
          <a:p>
            <a:pPr algn="just"/>
            <a:r>
              <a:rPr lang="id-ID" sz="1600" dirty="0"/>
              <a:t>Manajemen kualitas terpadu (</a:t>
            </a:r>
            <a:r>
              <a:rPr lang="id-ID" sz="1600" i="1" dirty="0"/>
              <a:t>Total Quality Management/TQM</a:t>
            </a:r>
            <a:r>
              <a:rPr lang="id-ID" sz="1600" dirty="0"/>
              <a:t>) adalah upaya-upaya terintegrasi untuk secara sistematis dan terus menerus meningkatkan mutu produk dan/atau jasa perusahaan. </a:t>
            </a:r>
            <a:endParaRPr lang="id-ID" sz="1600" dirty="0" smtClean="0"/>
          </a:p>
          <a:p>
            <a:pPr algn="just"/>
            <a:r>
              <a:rPr lang="id-ID" sz="1600" dirty="0" smtClean="0"/>
              <a:t>Proses </a:t>
            </a:r>
            <a:r>
              <a:rPr lang="id-ID" sz="1600" dirty="0"/>
              <a:t>kontrol statistik (</a:t>
            </a:r>
            <a:r>
              <a:rPr lang="id-ID" sz="1600" i="1" dirty="0"/>
              <a:t>statistical process control</a:t>
            </a:r>
            <a:r>
              <a:rPr lang="id-ID" sz="1600" dirty="0"/>
              <a:t>) adalah keluarga matematis berdasarkan alat untuk pengawasan dan pengendalian kualitas. </a:t>
            </a:r>
            <a:endParaRPr lang="id-ID" sz="1600" dirty="0" smtClean="0"/>
          </a:p>
          <a:p>
            <a:pPr algn="just"/>
            <a:r>
              <a:rPr lang="id-ID" sz="1600" dirty="0" smtClean="0"/>
              <a:t>Pembandingan </a:t>
            </a:r>
            <a:r>
              <a:rPr lang="id-ID" sz="1600" dirty="0"/>
              <a:t>(</a:t>
            </a:r>
            <a:r>
              <a:rPr lang="id-ID" sz="1600" i="1" dirty="0"/>
              <a:t>b</a:t>
            </a:r>
            <a:r>
              <a:rPr lang="en-US" sz="1600" i="1" dirty="0" err="1"/>
              <a:t>enchmarking</a:t>
            </a:r>
            <a:r>
              <a:rPr lang="id-ID" sz="1600" dirty="0"/>
              <a:t>) adalah proses legal dan etis mempelajari bagaimana perusahaan lain melakukan sesuatu dengan cara yang berkualitas tinggi dan kemudian meniru atau meningkatkan pada metode digunakan.</a:t>
            </a:r>
            <a:endParaRPr lang="en-US" sz="1600" dirty="0">
              <a:latin typeface="+mj-lt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en-US" sz="1600" dirty="0">
              <a:latin typeface="+mj-lt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id-ID" sz="1600" dirty="0">
              <a:latin typeface="+mj-lt"/>
            </a:endParaRPr>
          </a:p>
        </p:txBody>
      </p:sp>
      <p:pic>
        <p:nvPicPr>
          <p:cNvPr id="4" name="12.1">
            <a:hlinkClick r:id="" action="ppaction://media"/>
          </p:cNvPr>
          <p:cNvPicPr>
            <a:picLocks noRot="1" noChangeAspect="1"/>
          </p:cNvPicPr>
          <p:nvPr>
            <a:wavAudioFile r:embed="rId1" name="12.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sz="4000" dirty="0">
                <a:solidFill>
                  <a:srgbClr val="00B0F0"/>
                </a:solidFill>
              </a:rPr>
              <a:t>Faktor-faktor yang </a:t>
            </a:r>
            <a:r>
              <a:rPr lang="id-ID" sz="4000" dirty="0" smtClean="0">
                <a:solidFill>
                  <a:srgbClr val="00B0F0"/>
                </a:solidFill>
              </a:rPr>
              <a:t>Mempengaruhi Keputusan Membuat </a:t>
            </a:r>
            <a:r>
              <a:rPr lang="id-ID" sz="4000" dirty="0">
                <a:solidFill>
                  <a:srgbClr val="00B0F0"/>
                </a:solidFill>
              </a:rPr>
              <a:t>atau </a:t>
            </a:r>
            <a:r>
              <a:rPr lang="id-ID" sz="4000" dirty="0" smtClean="0">
                <a:solidFill>
                  <a:srgbClr val="00B0F0"/>
                </a:solidFill>
              </a:rPr>
              <a:t>Membeli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286000"/>
          </a:xfrm>
        </p:spPr>
        <p:txBody>
          <a:bodyPr>
            <a:noAutofit/>
          </a:bodyPr>
          <a:lstStyle/>
          <a:p>
            <a:pPr lvl="0"/>
            <a:r>
              <a:rPr lang="id-ID" sz="2000" dirty="0"/>
              <a:t>Ukuran (s</a:t>
            </a:r>
            <a:r>
              <a:rPr lang="en-US" sz="2000" i="1" dirty="0" err="1"/>
              <a:t>ize</a:t>
            </a:r>
            <a:r>
              <a:rPr lang="id-ID" sz="2000" i="1" dirty="0"/>
              <a:t>)</a:t>
            </a:r>
            <a:endParaRPr lang="id-ID" sz="2000" dirty="0"/>
          </a:p>
          <a:p>
            <a:pPr lvl="0"/>
            <a:r>
              <a:rPr lang="id-ID" sz="2000" dirty="0"/>
              <a:t>Jangkauan operasi </a:t>
            </a:r>
            <a:r>
              <a:rPr lang="id-ID" sz="2000" i="1" dirty="0"/>
              <a:t>(s</a:t>
            </a:r>
            <a:r>
              <a:rPr lang="en-US" sz="2000" i="1" dirty="0"/>
              <a:t>cope of operations</a:t>
            </a:r>
            <a:r>
              <a:rPr lang="id-ID" sz="2000" i="1" dirty="0"/>
              <a:t>)</a:t>
            </a:r>
            <a:endParaRPr lang="id-ID" sz="2000" dirty="0"/>
          </a:p>
          <a:p>
            <a:pPr lvl="0"/>
            <a:r>
              <a:rPr lang="id-ID" sz="2000" dirty="0"/>
              <a:t>Penguasaan teknologi </a:t>
            </a:r>
            <a:r>
              <a:rPr lang="id-ID" sz="2000" i="1" dirty="0"/>
              <a:t>(t</a:t>
            </a:r>
            <a:r>
              <a:rPr lang="en-US" sz="2000" i="1" dirty="0" err="1"/>
              <a:t>echnological</a:t>
            </a:r>
            <a:r>
              <a:rPr lang="en-US" sz="2000" i="1" dirty="0"/>
              <a:t> expertise</a:t>
            </a:r>
            <a:r>
              <a:rPr lang="id-ID" sz="2000" i="1" dirty="0"/>
              <a:t>)</a:t>
            </a:r>
            <a:endParaRPr lang="id-ID" sz="2000" dirty="0"/>
          </a:p>
          <a:p>
            <a:pPr lvl="0"/>
            <a:r>
              <a:rPr lang="id-ID" sz="2000" dirty="0"/>
              <a:t>Lingkungan produk</a:t>
            </a:r>
            <a:r>
              <a:rPr lang="id-ID" sz="2000" i="1" dirty="0"/>
              <a:t> (n</a:t>
            </a:r>
            <a:r>
              <a:rPr lang="en-US" sz="2000" i="1" dirty="0" err="1"/>
              <a:t>ature</a:t>
            </a:r>
            <a:r>
              <a:rPr lang="en-US" sz="2000" i="1" dirty="0"/>
              <a:t> of product</a:t>
            </a:r>
            <a:r>
              <a:rPr lang="id-ID" sz="2000" i="1" dirty="0"/>
              <a:t>)</a:t>
            </a:r>
            <a:endParaRPr lang="id-ID" sz="2000" dirty="0"/>
          </a:p>
          <a:p>
            <a:pPr lvl="0"/>
            <a:r>
              <a:rPr lang="id-ID" sz="2000" dirty="0"/>
              <a:t>Biaya (c</a:t>
            </a:r>
            <a:r>
              <a:rPr lang="en-US" sz="2000" i="1" dirty="0" err="1"/>
              <a:t>ost</a:t>
            </a:r>
            <a:r>
              <a:rPr lang="id-ID" sz="2000" i="1" dirty="0"/>
              <a:t>)</a:t>
            </a:r>
            <a:endParaRPr lang="id-ID" sz="2000" dirty="0"/>
          </a:p>
          <a:p>
            <a:pPr lvl="0"/>
            <a:r>
              <a:rPr lang="id-ID" sz="2000" dirty="0"/>
              <a:t>Kontrol </a:t>
            </a:r>
            <a:r>
              <a:rPr lang="id-ID" sz="2000" i="1" dirty="0"/>
              <a:t>(c</a:t>
            </a:r>
            <a:r>
              <a:rPr lang="en-US" sz="2000" i="1" dirty="0" err="1"/>
              <a:t>ontrol</a:t>
            </a:r>
            <a:r>
              <a:rPr lang="id-ID" sz="2000" i="1" dirty="0"/>
              <a:t>)</a:t>
            </a:r>
            <a:endParaRPr lang="id-ID" sz="2000" dirty="0"/>
          </a:p>
          <a:p>
            <a:pPr lvl="0"/>
            <a:r>
              <a:rPr lang="id-ID" sz="2000" dirty="0"/>
              <a:t>Resiko </a:t>
            </a:r>
            <a:r>
              <a:rPr lang="id-ID" sz="2000" i="1" dirty="0"/>
              <a:t>(r</a:t>
            </a:r>
            <a:r>
              <a:rPr lang="en-US" sz="2000" i="1" dirty="0" err="1"/>
              <a:t>isk</a:t>
            </a:r>
            <a:r>
              <a:rPr lang="id-ID" sz="2000" i="1" dirty="0"/>
              <a:t>)</a:t>
            </a:r>
            <a:endParaRPr lang="id-ID" sz="2000" dirty="0"/>
          </a:p>
          <a:p>
            <a:pPr lvl="0"/>
            <a:r>
              <a:rPr lang="id-ID" sz="2000" dirty="0"/>
              <a:t>Investasi</a:t>
            </a:r>
            <a:r>
              <a:rPr lang="id-ID" sz="2000" i="1" dirty="0"/>
              <a:t> (i</a:t>
            </a:r>
            <a:r>
              <a:rPr lang="en-US" sz="2000" i="1" dirty="0" err="1"/>
              <a:t>nvestment</a:t>
            </a:r>
            <a:r>
              <a:rPr lang="id-ID" sz="2000" i="1" dirty="0"/>
              <a:t>)</a:t>
            </a:r>
            <a:endParaRPr lang="id-ID" sz="2000" dirty="0"/>
          </a:p>
          <a:p>
            <a:pPr lvl="0"/>
            <a:r>
              <a:rPr lang="id-ID" sz="2000" dirty="0"/>
              <a:t>Fleksibilitas</a:t>
            </a:r>
            <a:r>
              <a:rPr lang="id-ID" sz="2000" i="1" dirty="0"/>
              <a:t> (f</a:t>
            </a:r>
            <a:r>
              <a:rPr lang="en-US" sz="2000" i="1" dirty="0" err="1"/>
              <a:t>lexibility</a:t>
            </a:r>
            <a:r>
              <a:rPr lang="id-ID" sz="2000" i="1" dirty="0"/>
              <a:t>)</a:t>
            </a:r>
            <a:endParaRPr lang="id-ID" sz="2000" dirty="0"/>
          </a:p>
        </p:txBody>
      </p:sp>
      <p:pic>
        <p:nvPicPr>
          <p:cNvPr id="4" name="12.2">
            <a:hlinkClick r:id="" action="ppaction://media"/>
          </p:cNvPr>
          <p:cNvPicPr>
            <a:picLocks noRot="1" noChangeAspect="1"/>
          </p:cNvPicPr>
          <p:nvPr>
            <a:wavAudioFile r:embed="rId1" name="12.2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8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sz="4000" dirty="0">
                <a:solidFill>
                  <a:srgbClr val="00B0F0"/>
                </a:solidFill>
              </a:rPr>
              <a:t>Faktor-faktor yang </a:t>
            </a:r>
            <a:r>
              <a:rPr lang="id-ID" sz="4000" dirty="0" smtClean="0">
                <a:solidFill>
                  <a:srgbClr val="00B0F0"/>
                </a:solidFill>
              </a:rPr>
              <a:t>Mempengaruhi Pemilihan Lokasi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286000"/>
          </a:xfrm>
        </p:spPr>
        <p:txBody>
          <a:bodyPr>
            <a:noAutofit/>
          </a:bodyPr>
          <a:lstStyle/>
          <a:p>
            <a:pPr lvl="0" algn="just"/>
            <a:r>
              <a:rPr lang="id-ID" sz="2000" dirty="0"/>
              <a:t>Isu terkait negara (</a:t>
            </a:r>
            <a:r>
              <a:rPr lang="id-ID" sz="2000" i="1" dirty="0"/>
              <a:t>c</a:t>
            </a:r>
            <a:r>
              <a:rPr lang="en-US" sz="2000" i="1" dirty="0" err="1"/>
              <a:t>ountry</a:t>
            </a:r>
            <a:r>
              <a:rPr lang="en-US" sz="2000" i="1" dirty="0"/>
              <a:t>-</a:t>
            </a:r>
            <a:r>
              <a:rPr lang="id-ID" sz="2000" i="1" dirty="0"/>
              <a:t>r</a:t>
            </a:r>
            <a:r>
              <a:rPr lang="en-US" sz="2000" i="1" dirty="0"/>
              <a:t>elated </a:t>
            </a:r>
            <a:r>
              <a:rPr lang="id-ID" sz="2000" i="1" dirty="0"/>
              <a:t>i</a:t>
            </a:r>
            <a:r>
              <a:rPr lang="en-US" sz="2000" i="1" dirty="0" err="1"/>
              <a:t>ssues</a:t>
            </a:r>
            <a:r>
              <a:rPr lang="id-ID" sz="2000" dirty="0"/>
              <a:t>) meliputi ketersediaan sumber daya, biaya, infrastruktur, dan pengaruh negara asal</a:t>
            </a:r>
          </a:p>
          <a:p>
            <a:pPr lvl="0" algn="just"/>
            <a:r>
              <a:rPr lang="id-ID" sz="2000" dirty="0"/>
              <a:t>Isu terkati produk (</a:t>
            </a:r>
            <a:r>
              <a:rPr lang="id-ID" sz="2000" i="1" dirty="0"/>
              <a:t>p</a:t>
            </a:r>
            <a:r>
              <a:rPr lang="en-US" sz="2000" i="1" dirty="0" err="1"/>
              <a:t>roduct</a:t>
            </a:r>
            <a:r>
              <a:rPr lang="en-US" sz="2000" i="1" dirty="0"/>
              <a:t>-</a:t>
            </a:r>
            <a:r>
              <a:rPr lang="id-ID" sz="2000" i="1" dirty="0"/>
              <a:t>r</a:t>
            </a:r>
            <a:r>
              <a:rPr lang="en-US" sz="2000" i="1" dirty="0"/>
              <a:t>elated </a:t>
            </a:r>
            <a:r>
              <a:rPr lang="id-ID" sz="2000" i="1" dirty="0"/>
              <a:t>i</a:t>
            </a:r>
            <a:r>
              <a:rPr lang="en-US" sz="2000" i="1" dirty="0" err="1"/>
              <a:t>ssues</a:t>
            </a:r>
            <a:r>
              <a:rPr lang="id-ID" sz="2000" dirty="0"/>
              <a:t>) meliputi rasio bobot terhadap nilai, teknologi, pentingnya umpan balik dari pelanggan</a:t>
            </a:r>
          </a:p>
          <a:p>
            <a:pPr lvl="0" algn="just"/>
            <a:r>
              <a:rPr lang="id-ID" sz="2000" dirty="0"/>
              <a:t>Kebijakan pemerintah (</a:t>
            </a:r>
            <a:r>
              <a:rPr lang="id-ID" sz="2000" i="1" dirty="0"/>
              <a:t>g</a:t>
            </a:r>
            <a:r>
              <a:rPr lang="en-US" sz="2000" i="1" dirty="0" err="1"/>
              <a:t>overnment</a:t>
            </a:r>
            <a:r>
              <a:rPr lang="en-US" sz="2000" i="1" dirty="0"/>
              <a:t> </a:t>
            </a:r>
            <a:r>
              <a:rPr lang="id-ID" sz="2000" i="1" dirty="0"/>
              <a:t>p</a:t>
            </a:r>
            <a:r>
              <a:rPr lang="en-US" sz="2000" i="1" dirty="0" err="1"/>
              <a:t>olicies</a:t>
            </a:r>
            <a:r>
              <a:rPr lang="id-ID" sz="2000" dirty="0"/>
              <a:t>) meliputi stabilitas proses politik, kebijakan perdagangan nasional, insentif pengembangan perekonoian, keberadaan zona perdagangan luar negeri.</a:t>
            </a:r>
          </a:p>
          <a:p>
            <a:pPr lvl="0" algn="just"/>
            <a:r>
              <a:rPr lang="id-ID" sz="2000" dirty="0"/>
              <a:t>Isu keorganisasian (</a:t>
            </a:r>
            <a:r>
              <a:rPr lang="id-ID" sz="2000" i="1" dirty="0"/>
              <a:t>o</a:t>
            </a:r>
            <a:r>
              <a:rPr lang="en-US" sz="2000" i="1" dirty="0" err="1"/>
              <a:t>rganizational</a:t>
            </a:r>
            <a:r>
              <a:rPr lang="en-US" sz="2000" i="1" dirty="0"/>
              <a:t> </a:t>
            </a:r>
            <a:r>
              <a:rPr lang="id-ID" sz="2000" i="1" dirty="0"/>
              <a:t>i</a:t>
            </a:r>
            <a:r>
              <a:rPr lang="en-US" sz="2000" i="1" dirty="0" err="1"/>
              <a:t>ssues</a:t>
            </a:r>
            <a:r>
              <a:rPr lang="id-ID" sz="2000" dirty="0"/>
              <a:t>) meliputi strategi bisnis, struktur organisasi, kebijakan manajemen persedian</a:t>
            </a:r>
          </a:p>
        </p:txBody>
      </p:sp>
      <p:pic>
        <p:nvPicPr>
          <p:cNvPr id="4" name="12.3">
            <a:hlinkClick r:id="" action="ppaction://media"/>
          </p:cNvPr>
          <p:cNvPicPr>
            <a:picLocks noRot="1" noChangeAspect="1"/>
          </p:cNvPicPr>
          <p:nvPr>
            <a:wavAudioFile r:embed="rId1" name="12.3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125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Logistik Internasional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id-ID" sz="2000" dirty="0"/>
              <a:t>Logistik internasional: mengelola</a:t>
            </a:r>
            <a:endParaRPr lang="en-US" sz="2000" dirty="0"/>
          </a:p>
          <a:p>
            <a:pPr marL="914400" lvl="1" indent="-457200">
              <a:buFont typeface="+mj-lt"/>
              <a:buAutoNum type="alphaLcPeriod"/>
            </a:pPr>
            <a:r>
              <a:rPr lang="id-ID" sz="2000" dirty="0"/>
              <a:t>aliran bahan, suku cadang, persediaan, dan sumber daya lainnya dari pemasok ke perusahaan</a:t>
            </a:r>
          </a:p>
          <a:p>
            <a:pPr marL="914400" lvl="1" indent="-457200">
              <a:buFont typeface="+mj-lt"/>
              <a:buAutoNum type="alphaLcPeriod"/>
            </a:pPr>
            <a:r>
              <a:rPr lang="id-ID" sz="2000" dirty="0"/>
              <a:t>aliran bahan, suku cadang, persediaan, dan sumber daya lainnya dalam dan di antara unit perusahaan itu sendiri</a:t>
            </a:r>
          </a:p>
          <a:p>
            <a:pPr marL="914400" lvl="1" indent="-457200">
              <a:buFont typeface="+mj-lt"/>
              <a:buAutoNum type="alphaLcPeriod"/>
            </a:pPr>
            <a:r>
              <a:rPr lang="id-ID" sz="2000" dirty="0"/>
              <a:t>aliran produk jadi, jasa, barang dari perusahaan kepada pelanggan</a:t>
            </a:r>
          </a:p>
          <a:p>
            <a:pPr algn="just"/>
            <a:endParaRPr lang="en-US" sz="2000" dirty="0"/>
          </a:p>
        </p:txBody>
      </p:sp>
      <p:pic>
        <p:nvPicPr>
          <p:cNvPr id="4" name="12.4">
            <a:hlinkClick r:id="" action="ppaction://media"/>
          </p:cNvPr>
          <p:cNvPicPr>
            <a:picLocks noRot="1" noChangeAspect="1"/>
          </p:cNvPicPr>
          <p:nvPr>
            <a:wavAudioFile r:embed="rId1" name="12.4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6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Sembilan Karakteristik Produk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(</a:t>
            </a:r>
            <a:r>
              <a:rPr lang="en-US" sz="2000" i="1" dirty="0"/>
              <a:t>The Product’s Value</a:t>
            </a:r>
            <a:r>
              <a:rPr lang="en-US" sz="2000" dirty="0"/>
              <a:t>).</a:t>
            </a:r>
            <a:endParaRPr lang="id-ID" sz="2000" dirty="0"/>
          </a:p>
          <a:p>
            <a:pPr lvl="0"/>
            <a:r>
              <a:rPr lang="en-US" sz="2000" dirty="0" err="1"/>
              <a:t>Dasar-dasar</a:t>
            </a:r>
            <a:r>
              <a:rPr lang="en-US" sz="2000" dirty="0"/>
              <a:t> </a:t>
            </a:r>
            <a:r>
              <a:rPr lang="en-US" sz="2000" dirty="0" err="1"/>
              <a:t>Teknis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(</a:t>
            </a:r>
            <a:r>
              <a:rPr lang="en-US" sz="2000" i="1" dirty="0"/>
              <a:t>The </a:t>
            </a:r>
            <a:r>
              <a:rPr lang="en-US" sz="2000" i="1" dirty="0" err="1"/>
              <a:t>Techicality</a:t>
            </a:r>
            <a:r>
              <a:rPr lang="en-US" sz="2000" i="1" dirty="0"/>
              <a:t> of the product</a:t>
            </a:r>
            <a:r>
              <a:rPr lang="en-US" sz="2000" dirty="0"/>
              <a:t>).</a:t>
            </a:r>
            <a:endParaRPr lang="id-ID" sz="2000" dirty="0"/>
          </a:p>
          <a:p>
            <a:pPr lvl="0"/>
            <a:r>
              <a:rPr lang="en-US" sz="2000" dirty="0"/>
              <a:t>Tingkat </a:t>
            </a:r>
            <a:r>
              <a:rPr lang="en-US" sz="2000" dirty="0" err="1"/>
              <a:t>Dukungan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(</a:t>
            </a:r>
            <a:r>
              <a:rPr lang="en-US" sz="2000" i="1" dirty="0"/>
              <a:t>The Degree of Market Acceptance</a:t>
            </a:r>
            <a:r>
              <a:rPr lang="en-US" sz="2000" dirty="0"/>
              <a:t>).</a:t>
            </a:r>
            <a:endParaRPr lang="id-ID" sz="2000" dirty="0"/>
          </a:p>
          <a:p>
            <a:pPr lvl="0"/>
            <a:r>
              <a:rPr lang="en-US" sz="2000" dirty="0"/>
              <a:t>Tingkat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Substitusi</a:t>
            </a:r>
            <a:r>
              <a:rPr lang="en-US" sz="2000" dirty="0"/>
              <a:t> (</a:t>
            </a:r>
            <a:r>
              <a:rPr lang="en-US" sz="2000" i="1" dirty="0"/>
              <a:t>The Degree of Substitutability</a:t>
            </a:r>
            <a:r>
              <a:rPr lang="en-US" sz="2000" dirty="0"/>
              <a:t>).</a:t>
            </a:r>
            <a:endParaRPr lang="id-ID" sz="2000" dirty="0"/>
          </a:p>
          <a:p>
            <a:pPr lvl="0"/>
            <a:r>
              <a:rPr lang="en-US" sz="2000" dirty="0"/>
              <a:t>Bulk </a:t>
            </a:r>
            <a:r>
              <a:rPr lang="en-US" sz="2000" dirty="0" err="1"/>
              <a:t>Produk</a:t>
            </a:r>
            <a:r>
              <a:rPr lang="en-US" sz="2000" dirty="0"/>
              <a:t> (</a:t>
            </a:r>
            <a:r>
              <a:rPr lang="en-US" sz="2000" i="1" dirty="0"/>
              <a:t>The Product’s Bulk</a:t>
            </a:r>
            <a:r>
              <a:rPr lang="en-US" sz="2000" dirty="0"/>
              <a:t>).</a:t>
            </a:r>
            <a:endParaRPr lang="id-ID" sz="2000" dirty="0"/>
          </a:p>
          <a:p>
            <a:pPr lvl="0"/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(</a:t>
            </a:r>
            <a:r>
              <a:rPr lang="en-US" sz="2000" i="1" dirty="0"/>
              <a:t>The Product’s Perishability</a:t>
            </a:r>
            <a:r>
              <a:rPr lang="en-US" sz="2000" dirty="0"/>
              <a:t>).</a:t>
            </a:r>
            <a:endParaRPr lang="id-ID" sz="2000" dirty="0"/>
          </a:p>
          <a:p>
            <a:pPr lvl="0"/>
            <a:r>
              <a:rPr lang="en-US" sz="2000" dirty="0"/>
              <a:t>Tingkat </a:t>
            </a:r>
            <a:r>
              <a:rPr lang="en-US" sz="2000" dirty="0" err="1"/>
              <a:t>Konsentrasi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(</a:t>
            </a:r>
            <a:r>
              <a:rPr lang="en-US" sz="2000" i="1" dirty="0"/>
              <a:t>The Degree of Market Concentration</a:t>
            </a:r>
            <a:r>
              <a:rPr lang="en-US" sz="2000" dirty="0"/>
              <a:t>).</a:t>
            </a:r>
            <a:endParaRPr lang="id-ID" sz="2000" dirty="0"/>
          </a:p>
          <a:p>
            <a:pPr lvl="0"/>
            <a:r>
              <a:rPr lang="en-US" sz="2000" dirty="0" err="1"/>
              <a:t>Musiman</a:t>
            </a:r>
            <a:r>
              <a:rPr lang="en-US" sz="2000" dirty="0"/>
              <a:t> (</a:t>
            </a:r>
            <a:r>
              <a:rPr lang="en-US" sz="2000" i="1" dirty="0"/>
              <a:t>Seasonality</a:t>
            </a:r>
            <a:r>
              <a:rPr lang="en-US" sz="2000" dirty="0"/>
              <a:t>).</a:t>
            </a:r>
            <a:endParaRPr lang="id-ID" sz="2000" dirty="0"/>
          </a:p>
          <a:p>
            <a:pPr lvl="0"/>
            <a:r>
              <a:rPr lang="en-US" sz="2000" dirty="0"/>
              <a:t>Batas </a:t>
            </a:r>
            <a:r>
              <a:rPr lang="en-US" sz="2000" dirty="0" err="1"/>
              <a:t>Kedalaman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Kelebaran</a:t>
            </a:r>
            <a:r>
              <a:rPr lang="en-US" sz="2000" dirty="0"/>
              <a:t> </a:t>
            </a:r>
            <a:r>
              <a:rPr lang="en-US" sz="2000" dirty="0" err="1"/>
              <a:t>Lini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(</a:t>
            </a:r>
            <a:r>
              <a:rPr lang="en-US" sz="2000" i="1" dirty="0"/>
              <a:t>The Width and Depth of The Product Line</a:t>
            </a:r>
            <a:r>
              <a:rPr lang="en-US" sz="2000" dirty="0"/>
              <a:t>).</a:t>
            </a:r>
            <a:endParaRPr lang="id-ID" sz="2000" dirty="0"/>
          </a:p>
          <a:p>
            <a:pPr algn="just"/>
            <a:endParaRPr lang="en-US" sz="2000" dirty="0"/>
          </a:p>
        </p:txBody>
      </p:sp>
      <p:pic>
        <p:nvPicPr>
          <p:cNvPr id="5" name="12.5">
            <a:hlinkClick r:id="" action="ppaction://media"/>
          </p:cNvPr>
          <p:cNvPicPr>
            <a:picLocks noRot="1" noChangeAspect="1"/>
          </p:cNvPicPr>
          <p:nvPr>
            <a:wavAudioFile r:embed="rId1" name="12.5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1478</Words>
  <Application>Microsoft Office PowerPoint</Application>
  <PresentationFormat>On-screen Show (4:3)</PresentationFormat>
  <Paragraphs>169</Paragraphs>
  <Slides>16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Manajemen Operasi Internasional</vt:lpstr>
      <vt:lpstr>Faktor-faktor yang Mempengaruhi Keputusan Membuat atau Membeli</vt:lpstr>
      <vt:lpstr>Faktor-faktor yang Mempengaruhi Pemilihan Lokasi</vt:lpstr>
      <vt:lpstr>Logistik Internasional</vt:lpstr>
      <vt:lpstr>Sembilan Karakteristik Produk</vt:lpstr>
      <vt:lpstr>Proses Bisnis Inti  Manajemen Rantai Pasok</vt:lpstr>
      <vt:lpstr>Strategi Rantai Pasok</vt:lpstr>
      <vt:lpstr>Alat Bantu TQM</vt:lpstr>
      <vt:lpstr>Strategi Mengelola  Sistem Informasi Internasional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4</cp:revision>
  <dcterms:created xsi:type="dcterms:W3CDTF">2014-09-17T02:37:25Z</dcterms:created>
  <dcterms:modified xsi:type="dcterms:W3CDTF">2014-09-19T07:51:38Z</dcterms:modified>
</cp:coreProperties>
</file>