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9" r:id="rId3"/>
    <p:sldId id="270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57" r:id="rId1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0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D8D4E-093E-4BD3-B98B-DAE9E00CAB73}" type="datetimeFigureOut">
              <a:rPr lang="id-ID" smtClean="0"/>
              <a:pPr/>
              <a:t>19/09/2014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21FDD-FB96-4474-A456-1A87255CA67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B8F3E-0B6D-4C09-835F-9EEC5D21400B}" type="datetimeFigureOut">
              <a:rPr lang="id-ID" smtClean="0"/>
              <a:pPr/>
              <a:t>19/09/2014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DD366-1131-4D22-B264-4E8BDE01E1A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DD366-1131-4D22-B264-4E8BDE01E1A6}" type="slidenum">
              <a:rPr lang="id-ID" smtClean="0"/>
              <a:pPr/>
              <a:t>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9058E-215F-452A-ADC2-4BAC20A6E18B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260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BCAA5-10B7-47F4-A875-414E0C1BC79D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3074" name="Picture 2" descr="https://encrypted-tbn2.gstatic.com/images?q=tbn:ANd9GcQRpqWbDCVkOrHALfZ19H2dOnh9ounvKJZDOHOnAfZT6vZzPRW4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905000" cy="78105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6.wav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7.wav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8.wav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9.wav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5.wav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QRpqWbDCVkOrHALfZ19H2dOnh9ounvKJZDOHOnAfZT6vZzPRW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5000" cy="781051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BISNIS INTERNASIONAL/SN642033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1000108"/>
            <a:ext cx="68580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dirty="0" smtClean="0">
                <a:solidFill>
                  <a:srgbClr val="00B0F0"/>
                </a:solidFill>
              </a:rPr>
              <a:t>BAB 9</a:t>
            </a:r>
          </a:p>
          <a:p>
            <a:pPr algn="ctr"/>
            <a:r>
              <a:rPr lang="id-ID" sz="4000" dirty="0" smtClean="0">
                <a:solidFill>
                  <a:srgbClr val="00B0F0"/>
                </a:solidFill>
              </a:rPr>
              <a:t>DESAIN DAN PENGENDALIAN ORGANISASI INTERNASIONAL</a:t>
            </a:r>
          </a:p>
          <a:p>
            <a:pPr algn="ctr"/>
            <a:endParaRPr lang="id-ID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id-ID" dirty="0" smtClean="0">
                <a:solidFill>
                  <a:srgbClr val="00B0F0"/>
                </a:solidFill>
              </a:rPr>
              <a:t>Desain Matriks Global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id-ID" sz="2000" dirty="0">
                <a:latin typeface="+mj-lt"/>
              </a:rPr>
              <a:t>Sebuah desain matriks </a:t>
            </a:r>
            <a:r>
              <a:rPr lang="id-ID" sz="2000" dirty="0" smtClean="0">
                <a:latin typeface="+mj-lt"/>
              </a:rPr>
              <a:t>global adalah </a:t>
            </a:r>
            <a:r>
              <a:rPr lang="id-ID" sz="2000" dirty="0">
                <a:latin typeface="+mj-lt"/>
              </a:rPr>
              <a:t>desain yang paling </a:t>
            </a:r>
            <a:r>
              <a:rPr lang="id-ID" sz="2000" dirty="0" smtClean="0">
                <a:latin typeface="+mj-lt"/>
              </a:rPr>
              <a:t>kompleks yaitu hasil </a:t>
            </a:r>
            <a:r>
              <a:rPr lang="id-ID" sz="2000" dirty="0">
                <a:latin typeface="+mj-lt"/>
              </a:rPr>
              <a:t>dari penempatan salah satu bentuk desain organisasi di atas sesuatu </a:t>
            </a:r>
            <a:br>
              <a:rPr lang="id-ID" sz="2000" dirty="0">
                <a:latin typeface="+mj-lt"/>
              </a:rPr>
            </a:br>
            <a:r>
              <a:rPr lang="id-ID" sz="2000" dirty="0">
                <a:latin typeface="+mj-lt"/>
              </a:rPr>
              <a:t>yang ada, bentuk yang </a:t>
            </a:r>
            <a:r>
              <a:rPr lang="id-ID" sz="2000" dirty="0" smtClean="0">
                <a:latin typeface="+mj-lt"/>
              </a:rPr>
              <a:t>berbeda.</a:t>
            </a:r>
          </a:p>
          <a:p>
            <a:pPr algn="just"/>
            <a:r>
              <a:rPr lang="id-ID" sz="2000" dirty="0" smtClean="0">
                <a:latin typeface="+mj-lt"/>
              </a:rPr>
              <a:t>Keuntungan </a:t>
            </a:r>
            <a:r>
              <a:rPr lang="id-ID" sz="2000" dirty="0"/>
              <a:t>desain matriks global adalah </a:t>
            </a:r>
            <a:r>
              <a:rPr lang="id-ID" sz="2000" dirty="0" smtClean="0"/>
              <a:t>menyatukan </a:t>
            </a:r>
            <a:r>
              <a:rPr lang="id-ID" sz="2000" dirty="0"/>
              <a:t>daerah dan produk keahlian </a:t>
            </a:r>
            <a:r>
              <a:rPr lang="id-ID" sz="2000" dirty="0" smtClean="0"/>
              <a:t>fungsional, meningkatkan </a:t>
            </a:r>
            <a:r>
              <a:rPr lang="id-ID" sz="2000" dirty="0"/>
              <a:t>fleksibilitas </a:t>
            </a:r>
            <a:r>
              <a:rPr lang="id-ID" sz="2000" dirty="0" smtClean="0"/>
              <a:t>organisasi, dan menyediakan </a:t>
            </a:r>
            <a:r>
              <a:rPr lang="id-ID" sz="2000" dirty="0"/>
              <a:t>akses ke semua keuntungan dari desain </a:t>
            </a:r>
            <a:r>
              <a:rPr lang="id-ID" sz="2000" dirty="0" smtClean="0"/>
              <a:t>lain. Kerugian </a:t>
            </a:r>
            <a:r>
              <a:rPr lang="id-ID" sz="2000" dirty="0"/>
              <a:t>desain matriks global </a:t>
            </a:r>
            <a:r>
              <a:rPr lang="id-ID" sz="2000" dirty="0" smtClean="0"/>
              <a:t>adalah cocok </a:t>
            </a:r>
            <a:r>
              <a:rPr lang="id-ID" sz="2000" dirty="0"/>
              <a:t>untuk perusahaan dengan banyak produk </a:t>
            </a:r>
            <a:r>
              <a:rPr lang="id-ID" sz="2000" dirty="0" smtClean="0"/>
              <a:t>dan lingkungan </a:t>
            </a:r>
            <a:r>
              <a:rPr lang="id-ID" sz="2000" dirty="0"/>
              <a:t>yang tidak </a:t>
            </a:r>
            <a:r>
              <a:rPr lang="id-ID" sz="2000" dirty="0" smtClean="0"/>
              <a:t>stabil, karyawan </a:t>
            </a:r>
            <a:r>
              <a:rPr lang="id-ID" sz="2000" dirty="0"/>
              <a:t>bertanggung jawab kepada beberapa </a:t>
            </a:r>
            <a:r>
              <a:rPr lang="id-ID" sz="2000" dirty="0" smtClean="0"/>
              <a:t>supervisor, dan keputusan </a:t>
            </a:r>
            <a:r>
              <a:rPr lang="id-ID" sz="2000" dirty="0"/>
              <a:t>mungkin memakan waktu lebih lama </a:t>
            </a:r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id-ID" sz="2000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3886200"/>
            <a:ext cx="4249737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9.6">
            <a:hlinkClick r:id="" action="ppaction://media"/>
          </p:cNvPr>
          <p:cNvPicPr>
            <a:picLocks noRot="1" noChangeAspect="1"/>
          </p:cNvPicPr>
          <p:nvPr>
            <a:wavAudioFile r:embed="rId1" name="9.6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id-ID" dirty="0" smtClean="0">
                <a:solidFill>
                  <a:srgbClr val="00B0F0"/>
                </a:solidFill>
              </a:rPr>
              <a:t>Desain Hybrid Global</a:t>
            </a:r>
            <a:endParaRPr lang="id-ID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id-ID" sz="2000" dirty="0"/>
              <a:t>Banyak perusahaan membuat desain hybrid, yang paling baik menyesuaikan dengan </a:t>
            </a:r>
            <a:r>
              <a:rPr lang="id-ID" sz="2000" dirty="0" smtClean="0"/>
              <a:t>tujuan </a:t>
            </a:r>
            <a:r>
              <a:rPr lang="id-ID" sz="2000" dirty="0"/>
              <a:t>mereka, memberikan ukuran pada perusahaan, strategi, teknologi, lingkungan, dan buadaya, dan menyatukan bagian dari semua desain-desain yang </a:t>
            </a:r>
            <a:r>
              <a:rPr lang="id-ID" sz="2000" dirty="0" smtClean="0"/>
              <a:t>didiskusikan.</a:t>
            </a:r>
            <a:endParaRPr lang="en-US" sz="2000" dirty="0"/>
          </a:p>
          <a:p>
            <a:pPr algn="just"/>
            <a:endParaRPr lang="id-ID" sz="20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2444750"/>
            <a:ext cx="6376987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9.7">
            <a:hlinkClick r:id="" action="ppaction://media"/>
          </p:cNvPr>
          <p:cNvPicPr>
            <a:picLocks noRot="1" noChangeAspect="1"/>
          </p:cNvPicPr>
          <p:nvPr>
            <a:wavAudioFile r:embed="rId1" name="9.7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315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id-ID" sz="3600" dirty="0" smtClean="0">
                <a:solidFill>
                  <a:srgbClr val="00B0F0"/>
                </a:solidFill>
              </a:rPr>
              <a:t>Fungsi Pengendalian dalam Bisnis Internasional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id-ID" sz="2000" dirty="0">
                <a:latin typeface="+mj-lt"/>
              </a:rPr>
              <a:t>Proses pemantauan kinerja yang berkelanjutan dan membuat perubahan yang diperlukan untuk menjaga organisasi bergerak menuju tujuan kinerja</a:t>
            </a:r>
          </a:p>
          <a:p>
            <a:r>
              <a:rPr lang="id-ID" sz="2000" dirty="0">
                <a:latin typeface="+mj-lt"/>
              </a:rPr>
              <a:t>3 tahapan:</a:t>
            </a:r>
            <a:endParaRPr lang="en-US" sz="2000" dirty="0">
              <a:latin typeface="+mj-lt"/>
            </a:endParaRPr>
          </a:p>
          <a:p>
            <a:pPr lvl="1"/>
            <a:r>
              <a:rPr lang="id-ID" sz="2000" dirty="0">
                <a:latin typeface="+mj-lt"/>
              </a:rPr>
              <a:t>Strategi</a:t>
            </a:r>
            <a:endParaRPr lang="en-US" sz="2000" dirty="0">
              <a:latin typeface="+mj-lt"/>
            </a:endParaRPr>
          </a:p>
          <a:p>
            <a:pPr lvl="1"/>
            <a:r>
              <a:rPr lang="id-ID" sz="2000" dirty="0">
                <a:latin typeface="+mj-lt"/>
              </a:rPr>
              <a:t>Organisatoris</a:t>
            </a:r>
          </a:p>
          <a:p>
            <a:pPr lvl="1"/>
            <a:r>
              <a:rPr lang="id-ID" sz="2000" dirty="0">
                <a:latin typeface="+mj-lt"/>
              </a:rPr>
              <a:t>Kinerja</a:t>
            </a:r>
            <a:endParaRPr lang="en-US" sz="2000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1200"/>
            <a:ext cx="4953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9.8">
            <a:hlinkClick r:id="" action="ppaction://media"/>
          </p:cNvPr>
          <p:cNvPicPr>
            <a:picLocks noRot="1" noChangeAspect="1"/>
          </p:cNvPicPr>
          <p:nvPr>
            <a:wavAudioFile r:embed="rId1" name="9.8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id-ID" sz="3200" dirty="0" smtClean="0">
                <a:solidFill>
                  <a:srgbClr val="00B0F0"/>
                </a:solidFill>
              </a:rPr>
              <a:t>Tahapan dalam Pengendalian Internasional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85863"/>
            <a:ext cx="6248400" cy="567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9.9">
            <a:hlinkClick r:id="" action="ppaction://media"/>
          </p:cNvPr>
          <p:cNvPicPr>
            <a:picLocks noRot="1" noChangeAspect="1"/>
          </p:cNvPicPr>
          <p:nvPr>
            <a:wavAudioFile r:embed="rId1" name="9.9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5334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EVALUASI  MAHASISWA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Jawablah Pertanyaan di Bawah Ini !!!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Wingdings" pitchFamily="2" charset="2"/>
              <a:buChar char="q"/>
            </a:pPr>
            <a:r>
              <a:rPr lang="id-ID" dirty="0" smtClean="0"/>
              <a:t>P</a:t>
            </a:r>
            <a:r>
              <a:rPr lang="nn-NO" dirty="0" smtClean="0"/>
              <a:t>ola keseluruhan komponen struktural dan konfigurasi yang digunakan untuk mengelola organisasi</a:t>
            </a:r>
            <a:r>
              <a:rPr lang="id-ID" dirty="0" smtClean="0"/>
              <a:t> secara</a:t>
            </a:r>
            <a:r>
              <a:rPr lang="nn-NO" dirty="0" smtClean="0"/>
              <a:t> keseluruhan</a:t>
            </a:r>
            <a:r>
              <a:rPr lang="id-ID" dirty="0" smtClean="0"/>
              <a:t> adalah :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Desain Produksi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Desain Pekerjaan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Desain Organisasi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Desain Jabatan</a:t>
            </a:r>
          </a:p>
          <a:p>
            <a:pPr marL="271463" lvl="1" indent="-271463"/>
            <a:endParaRPr lang="id-ID" dirty="0" smtClean="0">
              <a:cs typeface="Arial" pitchFamily="34" charset="0"/>
            </a:endParaRPr>
          </a:p>
          <a:p>
            <a:pPr marL="271463" lvl="1" indent="-271463"/>
            <a:endParaRPr lang="id-ID" dirty="0" smtClean="0">
              <a:cs typeface="Arial" pitchFamily="34" charset="0"/>
            </a:endParaRPr>
          </a:p>
          <a:p>
            <a:pPr marL="271463" lvl="1" indent="-271463">
              <a:buFont typeface="Wingdings" pitchFamily="2" charset="2"/>
              <a:buChar char="q"/>
            </a:pPr>
            <a:r>
              <a:rPr lang="id-ID" dirty="0" smtClean="0"/>
              <a:t>Bentuk desain organisasi global dapat berdasarkan :</a:t>
            </a:r>
            <a:endParaRPr lang="id-ID" dirty="0" smtClean="0">
              <a:ea typeface="Tahoma" pitchFamily="34" charset="0"/>
              <a:cs typeface="Arial" pitchFamily="34" charset="0"/>
            </a:endParaRPr>
          </a:p>
          <a:p>
            <a:pPr marL="614362" indent="-342900"/>
            <a:r>
              <a:rPr lang="id-ID" dirty="0" smtClean="0">
                <a:ea typeface="Tahoma" pitchFamily="34" charset="0"/>
                <a:cs typeface="Arial" pitchFamily="34" charset="0"/>
              </a:rPr>
              <a:t>a) Produk</a:t>
            </a:r>
          </a:p>
          <a:p>
            <a:pPr marL="614362" indent="-342900"/>
            <a:r>
              <a:rPr lang="id-ID" dirty="0" smtClean="0">
                <a:ea typeface="Tahoma" pitchFamily="34" charset="0"/>
                <a:cs typeface="Arial" pitchFamily="34" charset="0"/>
              </a:rPr>
              <a:t>b) Matriks</a:t>
            </a:r>
          </a:p>
          <a:p>
            <a:pPr marL="614362" indent="-342900"/>
            <a:r>
              <a:rPr lang="id-ID" dirty="0" smtClean="0">
                <a:ea typeface="Tahoma" pitchFamily="34" charset="0"/>
                <a:cs typeface="Arial" pitchFamily="34" charset="0"/>
              </a:rPr>
              <a:t>c) Lokasi</a:t>
            </a:r>
          </a:p>
          <a:p>
            <a:pPr marL="614362" indent="-342900"/>
            <a:r>
              <a:rPr lang="id-ID" dirty="0" smtClean="0">
                <a:ea typeface="Tahoma" pitchFamily="34" charset="0"/>
                <a:cs typeface="Arial" pitchFamily="34" charset="0"/>
              </a:rPr>
              <a:t>d) Semua Benar</a:t>
            </a:r>
            <a:endParaRPr lang="en-US" dirty="0">
              <a:ea typeface="Tahoma" pitchFamily="34" charset="0"/>
              <a:cs typeface="Arial" pitchFamily="34" charset="0"/>
            </a:endParaRPr>
          </a:p>
          <a:p>
            <a:pPr marL="271463" indent="-271463">
              <a:buFont typeface="Wingdings" pitchFamily="2" charset="2"/>
              <a:buChar char="q"/>
            </a:pPr>
            <a:endParaRPr lang="id-ID" dirty="0" smtClean="0"/>
          </a:p>
          <a:p>
            <a:pPr marL="271463" indent="-271463"/>
            <a:endParaRPr lang="id-ID" dirty="0" smtClean="0"/>
          </a:p>
          <a:p>
            <a:pPr marL="271463" indent="-271463">
              <a:buFont typeface="Wingdings" pitchFamily="2" charset="2"/>
              <a:buChar char="q"/>
            </a:pPr>
            <a:endParaRPr lang="id-ID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00108"/>
            <a:ext cx="8153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Wingdings" pitchFamily="2" charset="2"/>
              <a:buChar char="q"/>
            </a:pPr>
            <a:r>
              <a:rPr lang="id-ID" dirty="0" smtClean="0"/>
              <a:t>Filosofi manajerial yang mempegaruhi desain organisasi yaitu :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Ethnicentric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Geocentric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Policentric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Semua Benar</a:t>
            </a:r>
          </a:p>
          <a:p>
            <a:pPr marL="542925" indent="-271463">
              <a:buFont typeface="+mj-lt"/>
              <a:buAutoNum type="alphaLcParenR"/>
            </a:pPr>
            <a:endParaRPr lang="id-ID" dirty="0"/>
          </a:p>
          <a:p>
            <a:pPr marL="542925" indent="-271463"/>
            <a:endParaRPr lang="id-ID" dirty="0" smtClean="0"/>
          </a:p>
          <a:p>
            <a:pPr marL="271463" lvl="1" indent="-271463">
              <a:buFont typeface="Wingdings" pitchFamily="2" charset="2"/>
              <a:buChar char="q"/>
            </a:pPr>
            <a:r>
              <a:rPr lang="en-US" dirty="0" smtClean="0">
                <a:cs typeface="Arial" pitchFamily="34" charset="0"/>
              </a:rPr>
              <a:t>T</a:t>
            </a:r>
            <a:r>
              <a:rPr lang="id-ID" dirty="0" smtClean="0">
                <a:cs typeface="Arial" pitchFamily="34" charset="0"/>
              </a:rPr>
              <a:t>iga tahapan proses pemantauan kinerja yang berkelanjutan dan </a:t>
            </a:r>
            <a:r>
              <a:rPr lang="id-ID" dirty="0" smtClean="0"/>
              <a:t>membuat perubahan yang diperlukan untuk menjaga organisasi bergerak menuju tujuan kinerja</a:t>
            </a:r>
            <a:r>
              <a:rPr lang="id-ID" dirty="0" smtClean="0">
                <a:cs typeface="Arial" pitchFamily="34" charset="0"/>
              </a:rPr>
              <a:t>  :</a:t>
            </a:r>
            <a:endParaRPr lang="id-ID" dirty="0" smtClean="0">
              <a:ea typeface="Tahoma" pitchFamily="34" charset="0"/>
              <a:cs typeface="Arial" pitchFamily="34" charset="0"/>
            </a:endParaRPr>
          </a:p>
          <a:p>
            <a:pPr marL="542925" indent="-271463">
              <a:buFont typeface="+mj-lt"/>
              <a:buAutoNum type="alphaLcParenR"/>
            </a:pPr>
            <a:r>
              <a:rPr lang="id-ID" dirty="0" smtClean="0">
                <a:ea typeface="Tahoma" pitchFamily="34" charset="0"/>
                <a:cs typeface="Arial" pitchFamily="34" charset="0"/>
              </a:rPr>
              <a:t>Strategi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>
                <a:ea typeface="Tahoma" pitchFamily="34" charset="0"/>
                <a:cs typeface="Arial" pitchFamily="34" charset="0"/>
              </a:rPr>
              <a:t>Organisatoris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>
                <a:ea typeface="Tahoma" pitchFamily="34" charset="0"/>
                <a:cs typeface="Arial" pitchFamily="34" charset="0"/>
              </a:rPr>
              <a:t>Kinerja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>
                <a:ea typeface="Tahoma" pitchFamily="34" charset="0"/>
                <a:cs typeface="Arial" pitchFamily="34" charset="0"/>
              </a:rPr>
              <a:t>Semua Benar</a:t>
            </a:r>
            <a:endParaRPr lang="en-US" dirty="0">
              <a:ea typeface="Tahoma" pitchFamily="34" charset="0"/>
              <a:cs typeface="Arial" pitchFamily="34" charset="0"/>
            </a:endParaRPr>
          </a:p>
          <a:p>
            <a:pPr marL="271463" indent="-271463">
              <a:buFont typeface="Wingdings" pitchFamily="2" charset="2"/>
              <a:buChar char="q"/>
            </a:pPr>
            <a:endParaRPr lang="id-ID" dirty="0" smtClean="0"/>
          </a:p>
          <a:p>
            <a:pPr marL="271463" indent="-271463"/>
            <a:endParaRPr lang="id-ID" dirty="0" smtClean="0"/>
          </a:p>
          <a:p>
            <a:pPr marL="271463" indent="-271463">
              <a:buFont typeface="Wingdings" pitchFamily="2" charset="2"/>
              <a:buChar char="q"/>
            </a:pPr>
            <a:endParaRPr lang="id-ID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2</a:t>
            </a:fld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642910" y="1214422"/>
            <a:ext cx="81439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Tujuan Intruksional Umum</a:t>
            </a:r>
          </a:p>
          <a:p>
            <a:r>
              <a:rPr lang="id-ID" sz="2000" dirty="0" smtClean="0"/>
              <a:t>Mahasiswa mampu menjelaskan dan menganalisis implementasi Bisnis Internasional.</a:t>
            </a:r>
          </a:p>
          <a:p>
            <a:endParaRPr lang="id-ID" sz="2000" b="1" dirty="0" smtClean="0"/>
          </a:p>
          <a:p>
            <a:r>
              <a:rPr lang="id-ID" sz="2000" dirty="0" smtClean="0"/>
              <a:t>Tujuan Intruksional Khusus</a:t>
            </a:r>
          </a:p>
          <a:p>
            <a:r>
              <a:rPr lang="id-ID" sz="2000" dirty="0" smtClean="0"/>
              <a:t>Setelah mempelajari bab ini, Anda diharapkan mampu :</a:t>
            </a:r>
          </a:p>
          <a:p>
            <a:pPr marL="274638" indent="-274638">
              <a:buFont typeface="+mj-lt"/>
              <a:buAutoNum type="arabicPeriod"/>
            </a:pPr>
            <a:r>
              <a:rPr lang="id-ID" sz="2000" dirty="0" smtClean="0"/>
              <a:t>Mengidentifikasikan sifat perancangan organisasi internasional</a:t>
            </a:r>
          </a:p>
          <a:p>
            <a:pPr marL="274638" indent="-274638">
              <a:buFont typeface="+mj-lt"/>
              <a:buAutoNum type="arabicPeriod"/>
            </a:pPr>
            <a:r>
              <a:rPr lang="id-ID" sz="2000" dirty="0" smtClean="0"/>
              <a:t>Melakukan perancangan organisasi global</a:t>
            </a:r>
          </a:p>
          <a:p>
            <a:pPr marL="274638" indent="-274638">
              <a:buFont typeface="+mj-lt"/>
              <a:buAutoNum type="arabicPeriod"/>
            </a:pPr>
            <a:r>
              <a:rPr lang="id-ID" sz="2000" dirty="0" smtClean="0"/>
              <a:t>Mengidentifikasikan fungsi pengendalian dalam bisnis internasional</a:t>
            </a:r>
            <a:endParaRPr lang="id-ID" sz="2000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3</a:t>
            </a:fld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1428728" y="1000108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PRE TEST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80028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Jawablah Pertanyaan di Bawah Ini !!!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438120" y="2333685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Wingdings" pitchFamily="2" charset="2"/>
              <a:buChar char="q"/>
            </a:pPr>
            <a:r>
              <a:rPr lang="id-ID" dirty="0" smtClean="0"/>
              <a:t>P</a:t>
            </a:r>
            <a:r>
              <a:rPr lang="nn-NO" dirty="0" smtClean="0"/>
              <a:t>ola keseluruhan komponen struktural dan konfigurasi yang digunakan untuk mengelola organisasi</a:t>
            </a:r>
            <a:r>
              <a:rPr lang="id-ID" dirty="0" smtClean="0"/>
              <a:t> secara</a:t>
            </a:r>
            <a:r>
              <a:rPr lang="nn-NO" dirty="0" smtClean="0"/>
              <a:t> keseluruhan</a:t>
            </a:r>
            <a:r>
              <a:rPr lang="id-ID" dirty="0" smtClean="0"/>
              <a:t> adalah :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Desain Produksi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Desain Pekerjaan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Desain Organisasi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Desain Jabatan</a:t>
            </a:r>
          </a:p>
          <a:p>
            <a:pPr marL="271463" lvl="1" indent="-271463"/>
            <a:endParaRPr lang="id-ID" dirty="0" smtClean="0">
              <a:cs typeface="Arial" pitchFamily="34" charset="0"/>
            </a:endParaRPr>
          </a:p>
          <a:p>
            <a:pPr marL="271463" lvl="1" indent="-271463"/>
            <a:endParaRPr lang="id-ID" dirty="0" smtClean="0">
              <a:cs typeface="Arial" pitchFamily="34" charset="0"/>
            </a:endParaRPr>
          </a:p>
          <a:p>
            <a:pPr marL="271463" lvl="1" indent="-271463">
              <a:buFont typeface="Wingdings" pitchFamily="2" charset="2"/>
              <a:buChar char="q"/>
            </a:pPr>
            <a:r>
              <a:rPr lang="id-ID" dirty="0" smtClean="0"/>
              <a:t>Bentuk desain organisasi global dapat berdasarkan :</a:t>
            </a:r>
            <a:endParaRPr lang="id-ID" dirty="0" smtClean="0">
              <a:ea typeface="Tahoma" pitchFamily="34" charset="0"/>
              <a:cs typeface="Arial" pitchFamily="34" charset="0"/>
            </a:endParaRPr>
          </a:p>
          <a:p>
            <a:pPr marL="614362" indent="-342900"/>
            <a:r>
              <a:rPr lang="id-ID" dirty="0" smtClean="0">
                <a:ea typeface="Tahoma" pitchFamily="34" charset="0"/>
                <a:cs typeface="Arial" pitchFamily="34" charset="0"/>
              </a:rPr>
              <a:t>a) Produk</a:t>
            </a:r>
          </a:p>
          <a:p>
            <a:pPr marL="614362" indent="-342900"/>
            <a:r>
              <a:rPr lang="id-ID" dirty="0" smtClean="0">
                <a:ea typeface="Tahoma" pitchFamily="34" charset="0"/>
                <a:cs typeface="Arial" pitchFamily="34" charset="0"/>
              </a:rPr>
              <a:t>b) Matriks</a:t>
            </a:r>
          </a:p>
          <a:p>
            <a:pPr marL="614362" indent="-342900"/>
            <a:r>
              <a:rPr lang="id-ID" dirty="0" smtClean="0">
                <a:ea typeface="Tahoma" pitchFamily="34" charset="0"/>
                <a:cs typeface="Arial" pitchFamily="34" charset="0"/>
              </a:rPr>
              <a:t>c) Lokasi</a:t>
            </a:r>
          </a:p>
          <a:p>
            <a:pPr marL="614362" indent="-342900"/>
            <a:r>
              <a:rPr lang="id-ID" dirty="0" smtClean="0">
                <a:ea typeface="Tahoma" pitchFamily="34" charset="0"/>
                <a:cs typeface="Arial" pitchFamily="34" charset="0"/>
              </a:rPr>
              <a:t>d) Semua Benar</a:t>
            </a:r>
            <a:endParaRPr lang="en-US" dirty="0">
              <a:ea typeface="Tahoma" pitchFamily="34" charset="0"/>
              <a:cs typeface="Arial" pitchFamily="34" charset="0"/>
            </a:endParaRPr>
          </a:p>
          <a:p>
            <a:pPr marL="271463" indent="-271463">
              <a:buFont typeface="Wingdings" pitchFamily="2" charset="2"/>
              <a:buChar char="q"/>
            </a:pPr>
            <a:endParaRPr lang="id-ID" dirty="0" smtClean="0"/>
          </a:p>
          <a:p>
            <a:pPr marL="271463" indent="-271463"/>
            <a:endParaRPr lang="id-ID" dirty="0" smtClean="0"/>
          </a:p>
          <a:p>
            <a:pPr marL="271463" indent="-271463">
              <a:buFont typeface="Wingdings" pitchFamily="2" charset="2"/>
              <a:buChar char="q"/>
            </a:pPr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4</a:t>
            </a:fld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457200" y="1000108"/>
            <a:ext cx="8153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Wingdings" pitchFamily="2" charset="2"/>
              <a:buChar char="q"/>
            </a:pPr>
            <a:r>
              <a:rPr lang="id-ID" dirty="0" smtClean="0"/>
              <a:t>Filosofi manajerial yang mempegaruhi desain organisasi yaitu :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Ethnicentric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Geocentric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Policentric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Semua Benar</a:t>
            </a:r>
          </a:p>
          <a:p>
            <a:pPr marL="542925" indent="-271463">
              <a:buFont typeface="+mj-lt"/>
              <a:buAutoNum type="alphaLcParenR"/>
            </a:pPr>
            <a:endParaRPr lang="id-ID" dirty="0"/>
          </a:p>
          <a:p>
            <a:pPr marL="542925" indent="-271463"/>
            <a:endParaRPr lang="id-ID" dirty="0" smtClean="0"/>
          </a:p>
          <a:p>
            <a:pPr marL="271463" lvl="1" indent="-271463">
              <a:buFont typeface="Wingdings" pitchFamily="2" charset="2"/>
              <a:buChar char="q"/>
            </a:pPr>
            <a:r>
              <a:rPr lang="en-US" dirty="0" smtClean="0">
                <a:cs typeface="Arial" pitchFamily="34" charset="0"/>
              </a:rPr>
              <a:t>T</a:t>
            </a:r>
            <a:r>
              <a:rPr lang="id-ID" dirty="0" smtClean="0">
                <a:cs typeface="Arial" pitchFamily="34" charset="0"/>
              </a:rPr>
              <a:t>iga tahapan proses pemantauan kinerja yang berkelanjutan dan </a:t>
            </a:r>
            <a:r>
              <a:rPr lang="id-ID" dirty="0" smtClean="0"/>
              <a:t>membuat perubahan yang diperlukan untuk menjaga organisasi bergerak menuju tujuan kinerja</a:t>
            </a:r>
            <a:r>
              <a:rPr lang="id-ID" dirty="0" smtClean="0">
                <a:cs typeface="Arial" pitchFamily="34" charset="0"/>
              </a:rPr>
              <a:t>  :</a:t>
            </a:r>
            <a:endParaRPr lang="id-ID" dirty="0" smtClean="0">
              <a:ea typeface="Tahoma" pitchFamily="34" charset="0"/>
              <a:cs typeface="Arial" pitchFamily="34" charset="0"/>
            </a:endParaRPr>
          </a:p>
          <a:p>
            <a:pPr marL="542925" indent="-271463">
              <a:buFont typeface="+mj-lt"/>
              <a:buAutoNum type="alphaLcParenR"/>
            </a:pPr>
            <a:r>
              <a:rPr lang="id-ID" dirty="0" smtClean="0">
                <a:ea typeface="Tahoma" pitchFamily="34" charset="0"/>
                <a:cs typeface="Arial" pitchFamily="34" charset="0"/>
              </a:rPr>
              <a:t>Strategi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>
                <a:ea typeface="Tahoma" pitchFamily="34" charset="0"/>
                <a:cs typeface="Arial" pitchFamily="34" charset="0"/>
              </a:rPr>
              <a:t>Organisatoris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>
                <a:ea typeface="Tahoma" pitchFamily="34" charset="0"/>
                <a:cs typeface="Arial" pitchFamily="34" charset="0"/>
              </a:rPr>
              <a:t>Kinerja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>
                <a:ea typeface="Tahoma" pitchFamily="34" charset="0"/>
                <a:cs typeface="Arial" pitchFamily="34" charset="0"/>
              </a:rPr>
              <a:t>Semua Benar</a:t>
            </a:r>
            <a:endParaRPr lang="en-US" dirty="0">
              <a:ea typeface="Tahoma" pitchFamily="34" charset="0"/>
              <a:cs typeface="Arial" pitchFamily="34" charset="0"/>
            </a:endParaRPr>
          </a:p>
          <a:p>
            <a:pPr marL="271463" indent="-271463">
              <a:buFont typeface="Wingdings" pitchFamily="2" charset="2"/>
              <a:buChar char="q"/>
            </a:pPr>
            <a:endParaRPr lang="id-ID" dirty="0" smtClean="0"/>
          </a:p>
          <a:p>
            <a:pPr marL="271463" indent="-271463"/>
            <a:endParaRPr lang="id-ID" dirty="0" smtClean="0"/>
          </a:p>
          <a:p>
            <a:pPr marL="271463" indent="-271463">
              <a:buFont typeface="Wingdings" pitchFamily="2" charset="2"/>
              <a:buChar char="q"/>
            </a:pPr>
            <a:endParaRPr lang="id-ID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4000" dirty="0">
                <a:solidFill>
                  <a:srgbClr val="00B0F0"/>
                </a:solidFill>
              </a:rPr>
              <a:t>Desain </a:t>
            </a:r>
            <a:r>
              <a:rPr lang="id-ID" sz="4000" dirty="0" smtClean="0">
                <a:solidFill>
                  <a:srgbClr val="00B0F0"/>
                </a:solidFill>
              </a:rPr>
              <a:t>dan Pengendalian Organisasi Internasional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nn-NO" sz="2000" dirty="0" smtClean="0">
                <a:latin typeface="+mj-lt"/>
              </a:rPr>
              <a:t>Desain</a:t>
            </a:r>
            <a:r>
              <a:rPr lang="id-ID" sz="2000" dirty="0" smtClean="0">
                <a:latin typeface="+mj-lt"/>
              </a:rPr>
              <a:t> </a:t>
            </a:r>
            <a:r>
              <a:rPr lang="nn-NO" sz="2000" dirty="0" smtClean="0">
                <a:latin typeface="+mj-lt"/>
              </a:rPr>
              <a:t>organisasi </a:t>
            </a:r>
            <a:r>
              <a:rPr lang="nn-NO" sz="2000" dirty="0">
                <a:latin typeface="+mj-lt"/>
              </a:rPr>
              <a:t>(atau organisasi </a:t>
            </a:r>
            <a:r>
              <a:rPr lang="nn-NO" sz="2000" dirty="0" smtClean="0">
                <a:latin typeface="+mj-lt"/>
              </a:rPr>
              <a:t>struktur</a:t>
            </a:r>
            <a:r>
              <a:rPr lang="nn-NO" sz="2000" dirty="0">
                <a:latin typeface="+mj-lt"/>
              </a:rPr>
              <a:t>) adalah pola keseluruhan </a:t>
            </a:r>
            <a:r>
              <a:rPr lang="nn-NO" sz="2000" dirty="0" smtClean="0">
                <a:latin typeface="+mj-lt"/>
              </a:rPr>
              <a:t>komponen </a:t>
            </a:r>
            <a:r>
              <a:rPr lang="nn-NO" sz="2000" dirty="0">
                <a:latin typeface="+mj-lt"/>
              </a:rPr>
              <a:t>struktural dan </a:t>
            </a:r>
            <a:r>
              <a:rPr lang="nn-NO" sz="2000" dirty="0" smtClean="0">
                <a:latin typeface="+mj-lt"/>
              </a:rPr>
              <a:t>konfigurasi </a:t>
            </a:r>
            <a:r>
              <a:rPr lang="nn-NO" sz="2000" dirty="0">
                <a:latin typeface="+mj-lt"/>
              </a:rPr>
              <a:t>yang digunakan untuk mengelola organisasi</a:t>
            </a:r>
            <a:r>
              <a:rPr lang="id-ID" sz="2000" dirty="0">
                <a:latin typeface="+mj-lt"/>
              </a:rPr>
              <a:t> secara</a:t>
            </a:r>
            <a:r>
              <a:rPr lang="nn-NO" sz="2000" dirty="0">
                <a:latin typeface="+mj-lt"/>
              </a:rPr>
              <a:t> keseluruhan</a:t>
            </a:r>
            <a:r>
              <a:rPr lang="nn-NO" sz="2000" dirty="0" smtClean="0">
                <a:latin typeface="+mj-lt"/>
              </a:rPr>
              <a:t>.</a:t>
            </a:r>
            <a:endParaRPr lang="id-ID" sz="2000" dirty="0" smtClean="0">
              <a:latin typeface="+mj-lt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id-ID" sz="2000" dirty="0" smtClean="0">
                <a:latin typeface="+mj-lt"/>
              </a:rPr>
              <a:t>Faktor-faktor yang mempengaruhi desain organisasi</a:t>
            </a:r>
            <a:r>
              <a:rPr lang="en-US" sz="2000" dirty="0" smtClean="0">
                <a:latin typeface="+mj-lt"/>
              </a:rPr>
              <a:t> </a:t>
            </a:r>
            <a:r>
              <a:rPr lang="id-ID" sz="2000" dirty="0" smtClean="0">
                <a:latin typeface="+mj-lt"/>
              </a:rPr>
              <a:t>i</a:t>
            </a:r>
            <a:r>
              <a:rPr lang="en-US" sz="2000" dirty="0" err="1" smtClean="0">
                <a:latin typeface="+mj-lt"/>
              </a:rPr>
              <a:t>nternasional</a:t>
            </a:r>
            <a:r>
              <a:rPr lang="id-ID" sz="2000" dirty="0" smtClean="0">
                <a:latin typeface="+mj-lt"/>
              </a:rPr>
              <a:t> yaitu budaya suatu negara, ukuran geografis dan demografis suatu negara, lingkungan suatu negara, kemajuan teknologi suatu negara, dan strategi  suatu negara.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id-ID" sz="2000" dirty="0" smtClean="0">
                <a:latin typeface="+mj-lt"/>
              </a:rPr>
              <a:t>Fungsi desain organisasi yaitu </a:t>
            </a:r>
            <a:r>
              <a:rPr lang="id-ID" sz="2000" dirty="0" smtClean="0"/>
              <a:t>mengalokasikan </a:t>
            </a:r>
            <a:r>
              <a:rPr lang="id-ID" sz="2000" dirty="0"/>
              <a:t>sumber daya </a:t>
            </a:r>
            <a:r>
              <a:rPr lang="id-ID" sz="2000" dirty="0" smtClean="0"/>
              <a:t>organisasi, memberikan </a:t>
            </a:r>
            <a:r>
              <a:rPr lang="id-ID" sz="2000" dirty="0"/>
              <a:t>tugas kepada </a:t>
            </a:r>
            <a:r>
              <a:rPr lang="id-ID" sz="2000" dirty="0" smtClean="0"/>
              <a:t>karyawan, menginformasikan </a:t>
            </a:r>
            <a:r>
              <a:rPr lang="id-ID" sz="2000" dirty="0"/>
              <a:t>karyawan tentang peraturan perusahaan, prosedur, dan </a:t>
            </a:r>
            <a:r>
              <a:rPr lang="id-ID" sz="2000" dirty="0" smtClean="0"/>
              <a:t>harapan, serta mengumpulkan </a:t>
            </a:r>
            <a:r>
              <a:rPr lang="id-ID" sz="2000" dirty="0"/>
              <a:t>dan mengirimkan </a:t>
            </a:r>
            <a:r>
              <a:rPr lang="id-ID" sz="2000" dirty="0" smtClean="0"/>
              <a:t>informasi.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id-ID" sz="2000" dirty="0" smtClean="0"/>
              <a:t>Jenis pengetahuan yang mempengaruhi desain organisasi yaitu pengetahuan domestik, pengetahuan produk, dan pengetahuan fungsional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id-ID" sz="2000" dirty="0" smtClean="0"/>
              <a:t>Bentuk desain organisasi global dapat berdasarkan produk, matriks, lokasi, konsumen, dan fungsi.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id-ID" sz="2000" dirty="0" smtClean="0"/>
              <a:t>Filosofi manajerial yang mempengaruhi desain organisasi : </a:t>
            </a:r>
            <a:r>
              <a:rPr lang="en-US" sz="2000" i="1" dirty="0" smtClean="0"/>
              <a:t>Ethnocentric</a:t>
            </a:r>
            <a:r>
              <a:rPr lang="id-ID" sz="2000" i="1" dirty="0" smtClean="0"/>
              <a:t>, </a:t>
            </a:r>
            <a:r>
              <a:rPr lang="en-US" sz="2000" i="1" dirty="0" smtClean="0"/>
              <a:t>Geocentric</a:t>
            </a:r>
            <a:r>
              <a:rPr lang="id-ID" sz="2000" i="1" dirty="0" smtClean="0"/>
              <a:t>, </a:t>
            </a:r>
            <a:r>
              <a:rPr lang="en-US" sz="2000" i="1" dirty="0"/>
              <a:t>Polycentric</a:t>
            </a:r>
          </a:p>
          <a:p>
            <a:pPr marL="342900" lvl="1" indent="-342900" algn="just">
              <a:buFont typeface="Arial" pitchFamily="34" charset="0"/>
              <a:buChar char="•"/>
            </a:pPr>
            <a:endParaRPr lang="en-US" sz="2000" dirty="0"/>
          </a:p>
          <a:p>
            <a:pPr marL="342900" lvl="1" indent="-342900" algn="just">
              <a:buFont typeface="Arial" pitchFamily="34" charset="0"/>
              <a:buChar char="•"/>
            </a:pPr>
            <a:endParaRPr lang="en-US" sz="2000" dirty="0"/>
          </a:p>
          <a:p>
            <a:pPr marL="342900" lvl="1" indent="-342900" algn="just">
              <a:buFont typeface="Arial" pitchFamily="34" charset="0"/>
              <a:buChar char="•"/>
            </a:pPr>
            <a:endParaRPr lang="id-ID" sz="2000" dirty="0">
              <a:latin typeface="+mj-lt"/>
            </a:endParaRPr>
          </a:p>
        </p:txBody>
      </p:sp>
      <p:pic>
        <p:nvPicPr>
          <p:cNvPr id="4" name="9.1">
            <a:hlinkClick r:id="" action="ppaction://media"/>
          </p:cNvPr>
          <p:cNvPicPr>
            <a:picLocks noRot="1" noChangeAspect="1"/>
          </p:cNvPicPr>
          <p:nvPr>
            <a:wavAudioFile r:embed="rId1" name="9.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id-ID" sz="4000" dirty="0" smtClean="0">
                <a:solidFill>
                  <a:srgbClr val="00B0F0"/>
                </a:solidFill>
              </a:rPr>
              <a:t>Desain Produk Global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id-ID" sz="2000" dirty="0"/>
              <a:t>Desain produk global </a:t>
            </a:r>
            <a:r>
              <a:rPr lang="id-ID" sz="2000" dirty="0" smtClean="0"/>
              <a:t>memberikan </a:t>
            </a:r>
            <a:r>
              <a:rPr lang="id-ID" sz="2000" dirty="0"/>
              <a:t>tanggung jawab seluruh dunia untuk </a:t>
            </a:r>
            <a:r>
              <a:rPr lang="id-ID" sz="2000" dirty="0" smtClean="0"/>
              <a:t>produk </a:t>
            </a:r>
            <a:r>
              <a:rPr lang="id-ID" sz="2000" dirty="0"/>
              <a:t>tertentu atau kelompok produk untuk </a:t>
            </a:r>
            <a:r>
              <a:rPr lang="id-ID" sz="2000" dirty="0" smtClean="0"/>
              <a:t>divisi </a:t>
            </a:r>
            <a:r>
              <a:rPr lang="id-ID" sz="2000" dirty="0"/>
              <a:t>operasi </a:t>
            </a:r>
            <a:r>
              <a:rPr lang="id-ID" sz="2000" dirty="0" smtClean="0"/>
              <a:t>yang terpisah dalam </a:t>
            </a:r>
            <a:r>
              <a:rPr lang="id-ID" sz="2000" dirty="0"/>
              <a:t>suatu perusahaan</a:t>
            </a:r>
            <a:r>
              <a:rPr lang="en-US" sz="2000" dirty="0" smtClean="0">
                <a:latin typeface="+mj-lt"/>
              </a:rPr>
              <a:t>. </a:t>
            </a:r>
          </a:p>
          <a:p>
            <a:pPr algn="just"/>
            <a:r>
              <a:rPr lang="id-ID" sz="2000" dirty="0"/>
              <a:t>Desain produk global memberikan </a:t>
            </a:r>
            <a:r>
              <a:rPr lang="id-ID" sz="2000" dirty="0" smtClean="0"/>
              <a:t>keuntungan dan kerugian yaitu</a:t>
            </a:r>
            <a:r>
              <a:rPr lang="en-US" sz="2000" dirty="0" smtClean="0">
                <a:latin typeface="+mj-lt"/>
              </a:rPr>
              <a:t>: </a:t>
            </a:r>
          </a:p>
          <a:p>
            <a:pPr marL="914400" lvl="1" indent="-457200" algn="just">
              <a:buFont typeface="+mj-lt"/>
              <a:buAutoNum type="alphaLcPeriod"/>
            </a:pPr>
            <a:r>
              <a:rPr lang="id-ID" sz="2000" dirty="0" smtClean="0"/>
              <a:t>Keuntungan berupa keahlian </a:t>
            </a:r>
            <a:r>
              <a:rPr lang="id-ID" sz="2000" dirty="0"/>
              <a:t>manajerial </a:t>
            </a:r>
            <a:r>
              <a:rPr lang="id-ID" sz="2000" dirty="0" smtClean="0"/>
              <a:t>dalam efisiensi dan fleksibilitas produksi, dan respon terhadap perubahan pemasaran yang fleksibilitas</a:t>
            </a:r>
          </a:p>
          <a:p>
            <a:pPr marL="914400" lvl="1" indent="-457200" algn="just">
              <a:buFont typeface="+mj-lt"/>
              <a:buAutoNum type="alphaLcPeriod"/>
            </a:pPr>
            <a:r>
              <a:rPr lang="id-ID" sz="2000" dirty="0" smtClean="0">
                <a:latin typeface="+mj-lt"/>
              </a:rPr>
              <a:t>Kerugian berupa </a:t>
            </a:r>
            <a:r>
              <a:rPr lang="id-ID" sz="2000" dirty="0"/>
              <a:t>duplikasi yang tidak perlu </a:t>
            </a:r>
            <a:r>
              <a:rPr lang="id-ID" sz="2000" dirty="0" smtClean="0"/>
              <a:t>dan koordinasi </a:t>
            </a:r>
            <a:r>
              <a:rPr lang="id-ID" sz="2000" dirty="0"/>
              <a:t>dan kerjasama </a:t>
            </a:r>
            <a:r>
              <a:rPr lang="id-ID" sz="2000" dirty="0" smtClean="0"/>
              <a:t>sulit</a:t>
            </a:r>
            <a:r>
              <a:rPr lang="id-ID" sz="2000" dirty="0">
                <a:latin typeface="+mj-lt"/>
              </a:rPr>
              <a:t>.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7" y="3886200"/>
            <a:ext cx="7059613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9.2">
            <a:hlinkClick r:id="" action="ppaction://media"/>
          </p:cNvPr>
          <p:cNvPicPr>
            <a:picLocks noRot="1" noChangeAspect="1"/>
          </p:cNvPicPr>
          <p:nvPr>
            <a:wavAudioFile r:embed="rId1" name="9.2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522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id-ID" sz="4000" dirty="0" smtClean="0">
                <a:solidFill>
                  <a:srgbClr val="00B0F0"/>
                </a:solidFill>
              </a:rPr>
              <a:t>Desain Lokasi Global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id-ID" sz="2000" dirty="0"/>
              <a:t>Desain </a:t>
            </a:r>
            <a:r>
              <a:rPr lang="id-ID" sz="2000" dirty="0" smtClean="0"/>
              <a:t>lokasi </a:t>
            </a:r>
            <a:r>
              <a:rPr lang="id-ID" sz="2000" dirty="0"/>
              <a:t>global </a:t>
            </a:r>
            <a:r>
              <a:rPr lang="id-ID" sz="2000" dirty="0" smtClean="0"/>
              <a:t>adalah menyelenggarakan kegiatan </a:t>
            </a:r>
            <a:r>
              <a:rPr lang="id-ID" sz="2000" dirty="0"/>
              <a:t>perusahaan di </a:t>
            </a:r>
            <a:r>
              <a:rPr lang="id-ID" sz="2000" dirty="0" smtClean="0"/>
              <a:t>wilayah yang spesifik atau di seluruhwilayah </a:t>
            </a:r>
            <a:r>
              <a:rPr lang="id-ID" sz="2000" dirty="0"/>
              <a:t>di dunia</a:t>
            </a:r>
            <a:endParaRPr lang="en-US" sz="2000" dirty="0" smtClean="0"/>
          </a:p>
          <a:p>
            <a:pPr algn="just"/>
            <a:r>
              <a:rPr lang="id-ID" sz="2000" dirty="0"/>
              <a:t>Kelemahan desain lokasi global adalah </a:t>
            </a:r>
            <a:r>
              <a:rPr lang="id-ID" sz="2000" dirty="0" smtClean="0"/>
              <a:t>perusahaan </a:t>
            </a:r>
            <a:r>
              <a:rPr lang="id-ID" sz="2000" dirty="0"/>
              <a:t>mungkin mengorbankan efisiensi </a:t>
            </a:r>
            <a:r>
              <a:rPr lang="id-ID" sz="2000" dirty="0" smtClean="0"/>
              <a:t>biaya, difusi </a:t>
            </a:r>
            <a:r>
              <a:rPr lang="id-ID" sz="2000" dirty="0"/>
              <a:t>teknologi </a:t>
            </a:r>
            <a:r>
              <a:rPr lang="id-ID" sz="2000" dirty="0" smtClean="0"/>
              <a:t>menjadi lambat, desain </a:t>
            </a:r>
            <a:r>
              <a:rPr lang="id-ID" sz="2000" dirty="0"/>
              <a:t>cocok untuk perubahan teknologi yang </a:t>
            </a:r>
            <a:r>
              <a:rPr lang="id-ID" sz="2000" dirty="0" smtClean="0"/>
              <a:t>cepat, duplikasi </a:t>
            </a:r>
            <a:r>
              <a:rPr lang="id-ID" sz="2000" dirty="0"/>
              <a:t>sumber </a:t>
            </a:r>
            <a:r>
              <a:rPr lang="id-ID" sz="2000" dirty="0" smtClean="0"/>
              <a:t>daya, koordinasi </a:t>
            </a:r>
            <a:r>
              <a:rPr lang="id-ID" sz="2000" dirty="0"/>
              <a:t>seluruh wilayah mahal</a:t>
            </a:r>
          </a:p>
          <a:p>
            <a:pPr algn="just"/>
            <a:endParaRPr lang="en-U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7162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9.3">
            <a:hlinkClick r:id="" action="ppaction://media"/>
          </p:cNvPr>
          <p:cNvPicPr>
            <a:picLocks noRot="1" noChangeAspect="1"/>
          </p:cNvPicPr>
          <p:nvPr>
            <a:wavAudioFile r:embed="rId1" name="9.3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485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id-ID" sz="4000" dirty="0" smtClean="0">
                <a:solidFill>
                  <a:srgbClr val="00B0F0"/>
                </a:solidFill>
              </a:rPr>
              <a:t>Desain Fungsional Global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>
            <a:normAutofit/>
          </a:bodyPr>
          <a:lstStyle/>
          <a:p>
            <a:pPr algn="just"/>
            <a:r>
              <a:rPr lang="id-ID" sz="2000" dirty="0">
                <a:latin typeface="+mj-lt"/>
              </a:rPr>
              <a:t>Desain fungsional global </a:t>
            </a:r>
            <a:r>
              <a:rPr lang="id-ID" sz="2000" dirty="0" smtClean="0">
                <a:latin typeface="+mj-lt"/>
              </a:rPr>
              <a:t>menuntut perusahaan </a:t>
            </a:r>
            <a:r>
              <a:rPr lang="id-ID" sz="2000" dirty="0">
                <a:latin typeface="+mj-lt"/>
              </a:rPr>
              <a:t>untuk membuat departemen atau divisi yang </a:t>
            </a:r>
            <a:r>
              <a:rPr lang="id-ID" sz="2000" dirty="0" smtClean="0">
                <a:latin typeface="+mj-lt"/>
              </a:rPr>
              <a:t>memiliki </a:t>
            </a:r>
            <a:r>
              <a:rPr lang="id-ID" sz="2000" dirty="0">
                <a:latin typeface="+mj-lt"/>
              </a:rPr>
              <a:t>tanggung jawab seluruh dunia untuk </a:t>
            </a:r>
            <a:r>
              <a:rPr lang="id-ID" sz="2000" dirty="0" smtClean="0">
                <a:latin typeface="+mj-lt"/>
              </a:rPr>
              <a:t>umum </a:t>
            </a:r>
            <a:r>
              <a:rPr lang="id-ID" sz="2000" dirty="0">
                <a:latin typeface="+mj-lt"/>
              </a:rPr>
              <a:t>organisasi fungsi keuangan, </a:t>
            </a:r>
            <a:r>
              <a:rPr lang="id-ID" sz="2000" dirty="0" smtClean="0">
                <a:latin typeface="+mj-lt"/>
              </a:rPr>
              <a:t>operasi</a:t>
            </a:r>
            <a:r>
              <a:rPr lang="id-ID" sz="2000" dirty="0">
                <a:latin typeface="+mj-lt"/>
              </a:rPr>
              <a:t>, pemasaran, R &amp; D, dan </a:t>
            </a:r>
            <a:r>
              <a:rPr lang="id-ID" sz="2000" dirty="0" smtClean="0">
                <a:latin typeface="+mj-lt"/>
              </a:rPr>
              <a:t>manajemen </a:t>
            </a:r>
            <a:r>
              <a:rPr lang="id-ID" sz="2000" dirty="0">
                <a:latin typeface="+mj-lt"/>
              </a:rPr>
              <a:t>sumber daya manusia</a:t>
            </a:r>
            <a:r>
              <a:rPr lang="id-ID" sz="2000" dirty="0" smtClean="0">
                <a:latin typeface="+mj-lt"/>
              </a:rPr>
              <a:t>. Keuntungan desain fungsional global adalah </a:t>
            </a:r>
            <a:r>
              <a:rPr lang="id-ID" sz="2000" dirty="0" smtClean="0"/>
              <a:t>pemindahan keahlian, kontrol </a:t>
            </a:r>
            <a:r>
              <a:rPr lang="id-ID" sz="2000" dirty="0"/>
              <a:t>yang sangat </a:t>
            </a:r>
            <a:r>
              <a:rPr lang="id-ID" sz="2000" dirty="0" smtClean="0"/>
              <a:t>terpusat, dan perhatian </a:t>
            </a:r>
            <a:r>
              <a:rPr lang="id-ID" sz="2000" dirty="0"/>
              <a:t>yang terfokus pada fungsi </a:t>
            </a:r>
            <a:r>
              <a:rPr lang="id-ID" sz="2000" dirty="0" smtClean="0"/>
              <a:t>utama. Kerugian </a:t>
            </a:r>
            <a:r>
              <a:rPr lang="id-ID" sz="2000" dirty="0"/>
              <a:t>desain fungsional global adalah </a:t>
            </a:r>
            <a:r>
              <a:rPr lang="id-ID" sz="2000" dirty="0" smtClean="0"/>
              <a:t>praktis </a:t>
            </a:r>
            <a:r>
              <a:rPr lang="id-ID" sz="2000" dirty="0"/>
              <a:t>hanya ketika </a:t>
            </a:r>
            <a:r>
              <a:rPr lang="id-ID" sz="2000" dirty="0" smtClean="0"/>
              <a:t>perusahaan memiliki </a:t>
            </a:r>
            <a:r>
              <a:rPr lang="id-ID" sz="2000" dirty="0"/>
              <a:t>beberapa produk atau </a:t>
            </a:r>
            <a:r>
              <a:rPr lang="id-ID" sz="2000" dirty="0" smtClean="0"/>
              <a:t>pelanggan, koordinasi sulit, dan duplikasi </a:t>
            </a:r>
            <a:r>
              <a:rPr lang="id-ID" sz="2000" dirty="0"/>
              <a:t>sumber </a:t>
            </a:r>
            <a:r>
              <a:rPr lang="id-ID" sz="2000" dirty="0" smtClean="0"/>
              <a:t>daya.</a:t>
            </a:r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id-ID" sz="2000" dirty="0" smtClean="0">
              <a:latin typeface="+mj-lt"/>
            </a:endParaRPr>
          </a:p>
          <a:p>
            <a:pPr marL="0" indent="0" algn="just">
              <a:buNone/>
            </a:pPr>
            <a:endParaRPr lang="en-US" sz="20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3581400"/>
            <a:ext cx="61753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9.4">
            <a:hlinkClick r:id="" action="ppaction://media"/>
          </p:cNvPr>
          <p:cNvPicPr>
            <a:picLocks noRot="1" noChangeAspect="1"/>
          </p:cNvPicPr>
          <p:nvPr>
            <a:wavAudioFile r:embed="rId1" name="9.4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830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id-ID" sz="4000" dirty="0" smtClean="0">
                <a:solidFill>
                  <a:srgbClr val="00B0F0"/>
                </a:solidFill>
              </a:rPr>
              <a:t>Desain Pelanggan Global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2000" dirty="0">
                <a:latin typeface="+mj-lt"/>
              </a:rPr>
              <a:t>Desain </a:t>
            </a:r>
            <a:r>
              <a:rPr lang="id-ID" sz="2000" dirty="0" smtClean="0">
                <a:latin typeface="+mj-lt"/>
              </a:rPr>
              <a:t>pelanggan </a:t>
            </a:r>
            <a:r>
              <a:rPr lang="id-ID" sz="2000" dirty="0">
                <a:latin typeface="+mj-lt"/>
              </a:rPr>
              <a:t>global digunakan </a:t>
            </a:r>
            <a:r>
              <a:rPr lang="id-ID" sz="2000" dirty="0" smtClean="0">
                <a:latin typeface="+mj-lt"/>
              </a:rPr>
              <a:t>ketika </a:t>
            </a:r>
            <a:r>
              <a:rPr lang="id-ID" sz="2000" dirty="0">
                <a:latin typeface="+mj-lt"/>
              </a:rPr>
              <a:t>sebuah perusahaan berfungsi berbeda pelanggan atau </a:t>
            </a:r>
            <a:r>
              <a:rPr lang="id-ID" sz="2000" dirty="0" smtClean="0">
                <a:latin typeface="+mj-lt"/>
              </a:rPr>
              <a:t>kelompok pelanggan</a:t>
            </a:r>
            <a:r>
              <a:rPr lang="id-ID" sz="2000" dirty="0">
                <a:latin typeface="+mj-lt"/>
              </a:rPr>
              <a:t>, masing-masing </a:t>
            </a:r>
            <a:r>
              <a:rPr lang="id-ID" sz="2000" dirty="0" smtClean="0">
                <a:latin typeface="+mj-lt"/>
              </a:rPr>
              <a:t>dengan </a:t>
            </a:r>
            <a:r>
              <a:rPr lang="id-ID" sz="2000" dirty="0">
                <a:latin typeface="+mj-lt"/>
              </a:rPr>
              <a:t>kebutuhan khusus disebut </a:t>
            </a:r>
            <a:r>
              <a:rPr lang="id-ID" sz="2000" dirty="0" smtClean="0">
                <a:latin typeface="+mj-lt"/>
              </a:rPr>
              <a:t>keahlian </a:t>
            </a:r>
            <a:r>
              <a:rPr lang="id-ID" sz="2000" dirty="0">
                <a:latin typeface="+mj-lt"/>
              </a:rPr>
              <a:t>khusus atau perhatian.</a:t>
            </a:r>
            <a:endParaRPr lang="en-US" sz="2000" dirty="0">
              <a:latin typeface="+mj-lt"/>
            </a:endParaRPr>
          </a:p>
          <a:p>
            <a:pPr algn="just"/>
            <a:endParaRPr lang="id-ID" sz="2000" dirty="0">
              <a:latin typeface="+mj-lt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1"/>
            <a:ext cx="68484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9.5">
            <a:hlinkClick r:id="" action="ppaction://media"/>
          </p:cNvPr>
          <p:cNvPicPr>
            <a:picLocks noRot="1" noChangeAspect="1"/>
          </p:cNvPicPr>
          <p:nvPr>
            <a:wavAudioFile r:embed="rId1" name="9.5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66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703</Words>
  <Application>Microsoft Office PowerPoint</Application>
  <PresentationFormat>On-screen Show (4:3)</PresentationFormat>
  <Paragraphs>112</Paragraphs>
  <Slides>16</Slides>
  <Notes>1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Desain dan Pengendalian Organisasi Internasional</vt:lpstr>
      <vt:lpstr>Desain Produk Global</vt:lpstr>
      <vt:lpstr>Desain Lokasi Global </vt:lpstr>
      <vt:lpstr>Desain Fungsional Global</vt:lpstr>
      <vt:lpstr>Desain Pelanggan Global</vt:lpstr>
      <vt:lpstr>Desain Matriks Global</vt:lpstr>
      <vt:lpstr>Desain Hybrid Global</vt:lpstr>
      <vt:lpstr>Fungsi Pengendalian dalam Bisnis Internasional</vt:lpstr>
      <vt:lpstr>Tahapan dalam Pengendalian Internasional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5</cp:revision>
  <dcterms:created xsi:type="dcterms:W3CDTF">2014-09-17T02:37:25Z</dcterms:created>
  <dcterms:modified xsi:type="dcterms:W3CDTF">2014-09-19T07:36:00Z</dcterms:modified>
</cp:coreProperties>
</file>