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2" r:id="rId3"/>
    <p:sldId id="273" r:id="rId4"/>
    <p:sldId id="274" r:id="rId5"/>
    <p:sldId id="275" r:id="rId6"/>
    <p:sldId id="27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57" r:id="rId22"/>
    <p:sldId id="277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D8D4E-093E-4BD3-B98B-DAE9E00CAB73}" type="datetimeFigureOut">
              <a:rPr lang="id-ID" smtClean="0"/>
              <a:pPr/>
              <a:t>21/09/2014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21FDD-FB96-4474-A456-1A87255CA67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B8F3E-0B6D-4C09-835F-9EEC5D21400B}" type="datetimeFigureOut">
              <a:rPr lang="id-ID" smtClean="0"/>
              <a:pPr/>
              <a:t>21/09/2014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DD366-1131-4D22-B264-4E8BDE01E1A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D366-1131-4D22-B264-4E8BDE01E1A6}" type="slidenum">
              <a:rPr lang="id-ID" smtClean="0"/>
              <a:pPr/>
              <a:t>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‹#›</a:t>
            </a:fld>
            <a:endParaRPr lang="id-ID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260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BCAA5-10B7-47F4-A875-414E0C1BC79D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074" name="Picture 2" descr="https://encrypted-tbn2.gstatic.com/images?q=tbn:ANd9GcQRpqWbDCVkOrHALfZ19H2dOnh9ounvKJZDOHOnAfZT6vZzPRW4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905000" cy="7810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QRpqWbDCVkOrHALfZ19H2dOnh9ounvKJZDOHOnAfZT6vZzPRW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05000" cy="78105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 smtClean="0"/>
              <a:t>BISNIS INTERNASIONAL/SN642033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1714488"/>
            <a:ext cx="8858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dirty="0" smtClean="0">
                <a:solidFill>
                  <a:srgbClr val="00B0F0"/>
                </a:solidFill>
              </a:rPr>
              <a:t>BAB 8</a:t>
            </a:r>
          </a:p>
          <a:p>
            <a:pPr algn="ctr"/>
            <a:r>
              <a:rPr lang="id-ID" sz="4000" dirty="0" smtClean="0">
                <a:solidFill>
                  <a:srgbClr val="00B0F0"/>
                </a:solidFill>
              </a:rPr>
              <a:t>MANAJEMEN STRATEGI INTERNASIONAL</a:t>
            </a:r>
            <a:endParaRPr lang="id-ID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4000" dirty="0" smtClean="0">
                <a:solidFill>
                  <a:srgbClr val="00B0F0"/>
                </a:solidFill>
              </a:rPr>
              <a:t>Faktor-faktor yang Mempengaruhi  Manajemen Strategi Internasional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Perusahaan </a:t>
            </a:r>
            <a:r>
              <a:rPr lang="en-US" dirty="0" err="1" smtClean="0"/>
              <a:t>domestik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berurusan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homogen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Perusahaan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multiple </a:t>
            </a:r>
          </a:p>
          <a:p>
            <a:pPr lvl="1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83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00B0F0"/>
                </a:solidFill>
              </a:rPr>
              <a:t>Sumber-sumber Keunggulan Bersaing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rabicPeriod"/>
            </a:pPr>
            <a:r>
              <a:rPr lang="en-US" sz="1600" b="1" dirty="0" err="1" smtClean="0">
                <a:latin typeface="+mj-lt"/>
              </a:rPr>
              <a:t>Efisiensi</a:t>
            </a:r>
            <a:r>
              <a:rPr lang="en-US" sz="1600" b="1" dirty="0" smtClean="0">
                <a:latin typeface="+mj-lt"/>
              </a:rPr>
              <a:t> Global :</a:t>
            </a:r>
          </a:p>
          <a:p>
            <a:pPr marL="971550" lvl="1" indent="-514350" algn="just"/>
            <a:r>
              <a:rPr lang="id-ID" sz="1600" dirty="0" smtClean="0">
                <a:latin typeface="+mj-lt"/>
              </a:rPr>
              <a:t>L</a:t>
            </a:r>
            <a:r>
              <a:rPr lang="en-US" sz="1600" dirty="0" err="1" smtClean="0">
                <a:latin typeface="+mj-lt"/>
              </a:rPr>
              <a:t>okasi</a:t>
            </a:r>
            <a:r>
              <a:rPr lang="en-US" sz="1600" dirty="0" smtClean="0">
                <a:latin typeface="+mj-lt"/>
              </a:rPr>
              <a:t> </a:t>
            </a:r>
            <a:r>
              <a:rPr lang="id-ID" sz="1600" dirty="0" smtClean="0">
                <a:latin typeface="+mj-lt"/>
              </a:rPr>
              <a:t>yang </a:t>
            </a:r>
            <a:r>
              <a:rPr lang="en-US" sz="1600" dirty="0" err="1" smtClean="0">
                <a:latin typeface="+mj-lt"/>
              </a:rPr>
              <a:t>efisien</a:t>
            </a:r>
            <a:r>
              <a:rPr lang="id-ID" sz="1600" dirty="0" smtClean="0">
                <a:latin typeface="+mj-lt"/>
              </a:rPr>
              <a:t> (</a:t>
            </a:r>
            <a:r>
              <a:rPr lang="id-ID" sz="1600" i="1" dirty="0" smtClean="0">
                <a:latin typeface="+mj-lt"/>
              </a:rPr>
              <a:t>location efficiensies</a:t>
            </a:r>
            <a:r>
              <a:rPr lang="id-ID" sz="1600" dirty="0" smtClean="0">
                <a:latin typeface="+mj-lt"/>
              </a:rPr>
              <a:t>). </a:t>
            </a:r>
            <a:r>
              <a:rPr lang="en-US" sz="1600" dirty="0" err="1">
                <a:latin typeface="+mj-lt"/>
              </a:rPr>
              <a:t>Fasilitas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menemukan</a:t>
            </a:r>
            <a:r>
              <a:rPr lang="en-US" sz="1600" dirty="0">
                <a:latin typeface="+mj-lt"/>
              </a:rPr>
              <a:t> di </a:t>
            </a:r>
            <a:r>
              <a:rPr lang="en-US" sz="1600" dirty="0" err="1">
                <a:latin typeface="+mj-lt"/>
              </a:rPr>
              <a:t>mana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saja</a:t>
            </a:r>
            <a:r>
              <a:rPr lang="en-US" sz="1600" dirty="0">
                <a:latin typeface="+mj-lt"/>
              </a:rPr>
              <a:t> di </a:t>
            </a:r>
            <a:r>
              <a:rPr lang="en-US" sz="1600" dirty="0" err="1">
                <a:latin typeface="+mj-lt"/>
              </a:rPr>
              <a:t>dunia</a:t>
            </a:r>
            <a:r>
              <a:rPr lang="en-US" sz="1600" dirty="0">
                <a:latin typeface="+mj-lt"/>
              </a:rPr>
              <a:t> yang </a:t>
            </a:r>
            <a:r>
              <a:rPr lang="en-US" sz="1600" dirty="0" err="1">
                <a:latin typeface="+mj-lt"/>
              </a:rPr>
              <a:t>menghasilkan</a:t>
            </a:r>
            <a:r>
              <a:rPr lang="id-ID" sz="1600" dirty="0">
                <a:latin typeface="+mj-lt"/>
              </a:rPr>
              <a:t> biaya </a:t>
            </a:r>
            <a:r>
              <a:rPr lang="en-US" sz="1600" dirty="0" err="1" smtClean="0">
                <a:latin typeface="+mj-lt"/>
              </a:rPr>
              <a:t>biaya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distribusi</a:t>
            </a:r>
            <a:r>
              <a:rPr lang="en-US" sz="1600" dirty="0">
                <a:latin typeface="+mj-lt"/>
              </a:rPr>
              <a:t> </a:t>
            </a:r>
            <a:r>
              <a:rPr lang="id-ID" sz="1600" dirty="0">
                <a:latin typeface="+mj-lt"/>
              </a:rPr>
              <a:t>terendah, dan lokasi t</a:t>
            </a:r>
            <a:r>
              <a:rPr lang="en-US" sz="1600" dirty="0" err="1">
                <a:latin typeface="+mj-lt"/>
              </a:rPr>
              <a:t>erbaik</a:t>
            </a:r>
            <a:r>
              <a:rPr lang="en-US" sz="1600" dirty="0">
                <a:latin typeface="+mj-lt"/>
              </a:rPr>
              <a:t> </a:t>
            </a:r>
            <a:r>
              <a:rPr lang="id-ID" sz="1600" dirty="0">
                <a:latin typeface="+mj-lt"/>
              </a:rPr>
              <a:t>dalam </a:t>
            </a:r>
            <a:r>
              <a:rPr lang="en-US" sz="1600" dirty="0" err="1">
                <a:latin typeface="+mj-lt"/>
              </a:rPr>
              <a:t>meningkatkan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kualitas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layanan</a:t>
            </a:r>
            <a:endParaRPr lang="en-US" sz="1600" dirty="0" smtClean="0">
              <a:latin typeface="+mj-lt"/>
            </a:endParaRPr>
          </a:p>
          <a:p>
            <a:pPr marL="971550" lvl="1" indent="-514350" algn="just"/>
            <a:r>
              <a:rPr lang="en-US" sz="1600" dirty="0" err="1" smtClean="0">
                <a:latin typeface="+mj-lt"/>
              </a:rPr>
              <a:t>Skala</a:t>
            </a:r>
            <a:r>
              <a:rPr lang="en-US" sz="1600" dirty="0" smtClean="0">
                <a:latin typeface="+mj-lt"/>
              </a:rPr>
              <a:t> </a:t>
            </a:r>
            <a:r>
              <a:rPr lang="id-ID" sz="1600" dirty="0" smtClean="0">
                <a:latin typeface="+mj-lt"/>
              </a:rPr>
              <a:t>ke</a:t>
            </a:r>
            <a:r>
              <a:rPr lang="en-US" sz="1600" dirty="0" err="1" smtClean="0">
                <a:latin typeface="+mj-lt"/>
              </a:rPr>
              <a:t>ekonomi</a:t>
            </a:r>
            <a:r>
              <a:rPr lang="id-ID" sz="1600" dirty="0" smtClean="0">
                <a:latin typeface="+mj-lt"/>
              </a:rPr>
              <a:t>an (</a:t>
            </a:r>
            <a:r>
              <a:rPr lang="id-ID" sz="1600" i="1" dirty="0" smtClean="0">
                <a:latin typeface="+mj-lt"/>
              </a:rPr>
              <a:t>economies of scale</a:t>
            </a:r>
            <a:r>
              <a:rPr lang="id-ID" sz="1600" dirty="0" smtClean="0">
                <a:latin typeface="+mj-lt"/>
              </a:rPr>
              <a:t>). Terkait dengan b</a:t>
            </a:r>
            <a:r>
              <a:rPr lang="en-US" sz="1600" dirty="0" err="1" smtClean="0">
                <a:latin typeface="+mj-lt"/>
              </a:rPr>
              <a:t>iaya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produksi</a:t>
            </a:r>
            <a:r>
              <a:rPr lang="en-US" sz="1600" dirty="0">
                <a:latin typeface="+mj-lt"/>
              </a:rPr>
              <a:t> yang </a:t>
            </a:r>
            <a:r>
              <a:rPr lang="en-US" sz="1600" dirty="0" err="1">
                <a:latin typeface="+mj-lt"/>
              </a:rPr>
              <a:t>lebih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rendah</a:t>
            </a:r>
            <a:r>
              <a:rPr lang="en-US" sz="1600" dirty="0">
                <a:latin typeface="+mj-lt"/>
              </a:rPr>
              <a:t> </a:t>
            </a:r>
          </a:p>
          <a:p>
            <a:pPr marL="971550" lvl="1" indent="-514350" algn="just"/>
            <a:r>
              <a:rPr lang="id-ID" sz="1600" dirty="0" smtClean="0">
                <a:latin typeface="+mj-lt"/>
              </a:rPr>
              <a:t>Jangkauan keekonomian (</a:t>
            </a:r>
            <a:r>
              <a:rPr lang="id-ID" sz="1600" i="1" dirty="0" smtClean="0">
                <a:latin typeface="+mj-lt"/>
              </a:rPr>
              <a:t>economies of scoup</a:t>
            </a:r>
            <a:r>
              <a:rPr lang="id-ID" sz="1600" dirty="0" smtClean="0">
                <a:latin typeface="+mj-lt"/>
              </a:rPr>
              <a:t>)</a:t>
            </a:r>
            <a:r>
              <a:rPr lang="en-US" sz="1600" dirty="0" smtClean="0">
                <a:latin typeface="+mj-lt"/>
              </a:rPr>
              <a:t>.</a:t>
            </a:r>
            <a:r>
              <a:rPr lang="id-ID" sz="1600" dirty="0" smtClean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Memperluas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lini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produk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untuk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manfaat</a:t>
            </a:r>
            <a:r>
              <a:rPr lang="id-ID" sz="1600" dirty="0">
                <a:latin typeface="+mj-lt"/>
              </a:rPr>
              <a:t>, m</a:t>
            </a:r>
            <a:r>
              <a:rPr lang="en-US" sz="1600" dirty="0" err="1">
                <a:latin typeface="+mj-lt"/>
              </a:rPr>
              <a:t>enurunkan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biaya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produksi</a:t>
            </a:r>
            <a:r>
              <a:rPr lang="id-ID" sz="1600" dirty="0" smtClean="0">
                <a:latin typeface="+mj-lt"/>
              </a:rPr>
              <a:t>, </a:t>
            </a:r>
            <a:r>
              <a:rPr lang="id-ID" sz="1600" dirty="0">
                <a:latin typeface="+mj-lt"/>
              </a:rPr>
              <a:t>m</a:t>
            </a:r>
            <a:r>
              <a:rPr lang="en-US" sz="1600" dirty="0" err="1">
                <a:latin typeface="+mj-lt"/>
              </a:rPr>
              <a:t>enurunkan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biaya</a:t>
            </a:r>
            <a:r>
              <a:rPr lang="en-US" sz="1600" dirty="0">
                <a:latin typeface="+mj-lt"/>
              </a:rPr>
              <a:t> </a:t>
            </a:r>
            <a:r>
              <a:rPr lang="id-ID" sz="1600" dirty="0">
                <a:latin typeface="+mj-lt"/>
              </a:rPr>
              <a:t>p</a:t>
            </a:r>
            <a:r>
              <a:rPr lang="en-US" sz="1600" dirty="0" err="1">
                <a:latin typeface="+mj-lt"/>
              </a:rPr>
              <a:t>emasaran</a:t>
            </a:r>
            <a:r>
              <a:rPr lang="id-ID" sz="1600" dirty="0">
                <a:latin typeface="+mj-lt"/>
              </a:rPr>
              <a:t>, dan m</a:t>
            </a:r>
            <a:r>
              <a:rPr lang="en-US" sz="1600" dirty="0" err="1">
                <a:latin typeface="+mj-lt"/>
              </a:rPr>
              <a:t>eningkatkan</a:t>
            </a:r>
            <a:r>
              <a:rPr lang="en-US" sz="1600" dirty="0">
                <a:latin typeface="+mj-lt"/>
              </a:rPr>
              <a:t> </a:t>
            </a:r>
            <a:r>
              <a:rPr lang="id-ID" sz="1600" dirty="0">
                <a:latin typeface="+mj-lt"/>
              </a:rPr>
              <a:t>b</a:t>
            </a:r>
            <a:r>
              <a:rPr lang="en-US" sz="1600" dirty="0" err="1">
                <a:latin typeface="+mj-lt"/>
              </a:rPr>
              <a:t>awah</a:t>
            </a:r>
            <a:r>
              <a:rPr lang="en-US" sz="1600" dirty="0">
                <a:latin typeface="+mj-lt"/>
              </a:rPr>
              <a:t> </a:t>
            </a:r>
            <a:r>
              <a:rPr lang="id-ID" sz="1600" dirty="0">
                <a:latin typeface="+mj-lt"/>
              </a:rPr>
              <a:t>g</a:t>
            </a:r>
            <a:r>
              <a:rPr lang="en-US" sz="1600" dirty="0" err="1">
                <a:latin typeface="+mj-lt"/>
              </a:rPr>
              <a:t>aris</a:t>
            </a:r>
            <a:r>
              <a:rPr lang="en-US" sz="1600" dirty="0">
                <a:latin typeface="+mj-lt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1600" b="1" dirty="0" err="1" smtClean="0">
                <a:latin typeface="+mj-lt"/>
              </a:rPr>
              <a:t>Fleksibilitas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Multinasional</a:t>
            </a:r>
            <a:r>
              <a:rPr lang="en-US" sz="1600" b="1" dirty="0" smtClean="0">
                <a:latin typeface="+mj-lt"/>
              </a:rPr>
              <a:t> : </a:t>
            </a:r>
            <a:r>
              <a:rPr lang="en-US" sz="1600" dirty="0" err="1" smtClean="0">
                <a:latin typeface="+mj-lt"/>
              </a:rPr>
              <a:t>menanggapi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beberapa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r</a:t>
            </a:r>
            <a:r>
              <a:rPr lang="en-US" sz="1600" dirty="0" err="1" smtClean="0">
                <a:latin typeface="+mj-lt"/>
              </a:rPr>
              <a:t>agam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perubahan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lingkungan</a:t>
            </a:r>
            <a:r>
              <a:rPr lang="en-US" sz="1600" dirty="0" smtClean="0">
                <a:latin typeface="+mj-lt"/>
              </a:rPr>
              <a:t> (</a:t>
            </a:r>
            <a:r>
              <a:rPr lang="en-US" sz="1600" dirty="0" err="1" smtClean="0">
                <a:latin typeface="+mj-lt"/>
              </a:rPr>
              <a:t>pengetahuan</a:t>
            </a:r>
            <a:r>
              <a:rPr lang="en-US" sz="1600" dirty="0" smtClean="0">
                <a:latin typeface="+mj-lt"/>
              </a:rPr>
              <a:t> &amp; </a:t>
            </a:r>
            <a:r>
              <a:rPr lang="en-US" sz="1600" dirty="0" err="1" smtClean="0">
                <a:latin typeface="+mj-lt"/>
              </a:rPr>
              <a:t>pengalaman</a:t>
            </a:r>
            <a:r>
              <a:rPr lang="en-US" sz="1600" dirty="0" smtClean="0">
                <a:latin typeface="+mj-lt"/>
              </a:rPr>
              <a:t>).</a:t>
            </a:r>
          </a:p>
          <a:p>
            <a:pPr marL="971550" lvl="1" indent="-514350" algn="just"/>
            <a:r>
              <a:rPr lang="en-US" sz="1600" dirty="0" err="1" smtClean="0">
                <a:latin typeface="+mj-lt"/>
              </a:rPr>
              <a:t>Variasi</a:t>
            </a:r>
            <a:r>
              <a:rPr lang="en-US" sz="1600" dirty="0" smtClean="0">
                <a:latin typeface="+mj-lt"/>
              </a:rPr>
              <a:t> yang </a:t>
            </a:r>
            <a:r>
              <a:rPr lang="en-US" sz="1600" dirty="0" err="1" smtClean="0">
                <a:latin typeface="+mj-lt"/>
              </a:rPr>
              <a:t>luas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dalam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lingkungan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politik</a:t>
            </a:r>
            <a:r>
              <a:rPr lang="en-US" sz="1600" dirty="0" smtClean="0">
                <a:latin typeface="+mj-lt"/>
              </a:rPr>
              <a:t>, </a:t>
            </a:r>
            <a:r>
              <a:rPr lang="en-US" sz="1600" dirty="0" err="1" smtClean="0">
                <a:latin typeface="+mj-lt"/>
              </a:rPr>
              <a:t>ekonomi</a:t>
            </a:r>
            <a:r>
              <a:rPr lang="en-US" sz="1600" dirty="0" smtClean="0">
                <a:latin typeface="+mj-lt"/>
              </a:rPr>
              <a:t>, </a:t>
            </a:r>
            <a:r>
              <a:rPr lang="en-US" sz="1600" dirty="0" err="1" smtClean="0">
                <a:latin typeface="+mj-lt"/>
              </a:rPr>
              <a:t>hukum</a:t>
            </a:r>
            <a:r>
              <a:rPr lang="en-US" sz="1600" dirty="0" smtClean="0">
                <a:latin typeface="+mj-lt"/>
              </a:rPr>
              <a:t>, </a:t>
            </a:r>
            <a:r>
              <a:rPr lang="en-US" sz="1600" dirty="0" err="1" smtClean="0">
                <a:latin typeface="+mj-lt"/>
              </a:rPr>
              <a:t>dan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budaya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dari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negara-negara</a:t>
            </a:r>
            <a:endParaRPr lang="en-US" sz="1600" dirty="0" smtClean="0">
              <a:latin typeface="+mj-lt"/>
            </a:endParaRPr>
          </a:p>
          <a:p>
            <a:pPr marL="971550" lvl="1" indent="-514350" algn="just"/>
            <a:r>
              <a:rPr lang="en-US" sz="1600" dirty="0" err="1" smtClean="0">
                <a:latin typeface="+mj-lt"/>
              </a:rPr>
              <a:t>Lingkungan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berubah</a:t>
            </a:r>
            <a:r>
              <a:rPr lang="en-US" sz="1600" dirty="0" smtClean="0">
                <a:latin typeface="+mj-lt"/>
              </a:rPr>
              <a:t>: </a:t>
            </a:r>
            <a:r>
              <a:rPr lang="en-US" sz="1600" dirty="0" err="1" smtClean="0">
                <a:latin typeface="+mj-lt"/>
              </a:rPr>
              <a:t>undang-undang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baru</a:t>
            </a:r>
            <a:r>
              <a:rPr lang="en-US" sz="1600" dirty="0" smtClean="0">
                <a:latin typeface="+mj-lt"/>
              </a:rPr>
              <a:t>, </a:t>
            </a:r>
            <a:r>
              <a:rPr lang="en-US" sz="1600" dirty="0" err="1" smtClean="0">
                <a:latin typeface="+mj-lt"/>
              </a:rPr>
              <a:t>pemerintahan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baru</a:t>
            </a:r>
            <a:r>
              <a:rPr lang="en-US" sz="1600" dirty="0" smtClean="0">
                <a:latin typeface="+mj-lt"/>
              </a:rPr>
              <a:t>, </a:t>
            </a:r>
            <a:r>
              <a:rPr lang="en-US" sz="1600" dirty="0" err="1" smtClean="0">
                <a:latin typeface="+mj-lt"/>
              </a:rPr>
              <a:t>kebijakan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ekonomi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baru</a:t>
            </a:r>
            <a:r>
              <a:rPr lang="en-US" sz="1600" dirty="0" smtClean="0">
                <a:latin typeface="+mj-lt"/>
              </a:rPr>
              <a:t>, </a:t>
            </a:r>
            <a:r>
              <a:rPr lang="en-US" sz="1600" dirty="0" err="1" smtClean="0">
                <a:latin typeface="+mj-lt"/>
              </a:rPr>
              <a:t>pesaing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baru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1600" b="1" dirty="0" err="1" smtClean="0">
                <a:latin typeface="+mj-lt"/>
              </a:rPr>
              <a:t>Pembelajaran</a:t>
            </a:r>
            <a:r>
              <a:rPr lang="en-US" sz="1600" b="1" dirty="0" smtClean="0">
                <a:latin typeface="+mj-lt"/>
              </a:rPr>
              <a:t> di </a:t>
            </a:r>
            <a:r>
              <a:rPr lang="en-US" sz="1600" b="1" dirty="0" err="1" smtClean="0">
                <a:latin typeface="+mj-lt"/>
              </a:rPr>
              <a:t>seluruh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dunia</a:t>
            </a:r>
            <a:r>
              <a:rPr lang="en-US" sz="1600" b="1" dirty="0" smtClean="0">
                <a:latin typeface="+mj-lt"/>
              </a:rPr>
              <a:t> :</a:t>
            </a:r>
            <a:r>
              <a:rPr lang="en-US" sz="1600" dirty="0" smtClean="0">
                <a:latin typeface="+mj-lt"/>
              </a:rPr>
              <a:t> </a:t>
            </a:r>
            <a:r>
              <a:rPr lang="id-ID" sz="1600" dirty="0" smtClean="0">
                <a:latin typeface="+mj-lt"/>
              </a:rPr>
              <a:t>L</a:t>
            </a:r>
            <a:r>
              <a:rPr lang="en-US" sz="1600" dirty="0" err="1" smtClean="0">
                <a:latin typeface="+mj-lt"/>
              </a:rPr>
              <a:t>ingkungan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operasi</a:t>
            </a:r>
            <a:r>
              <a:rPr lang="en-US" sz="1600" dirty="0" smtClean="0">
                <a:latin typeface="+mj-lt"/>
              </a:rPr>
              <a:t> yang </a:t>
            </a:r>
            <a:r>
              <a:rPr lang="en-US" sz="1600" dirty="0" err="1" smtClean="0">
                <a:latin typeface="+mj-lt"/>
              </a:rPr>
              <a:t>beragam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perusahaan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multinasional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juga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dapat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berkontribusi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untuk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pembelajaran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organisasi</a:t>
            </a:r>
            <a:r>
              <a:rPr lang="en-US" sz="1600" dirty="0" smtClean="0">
                <a:latin typeface="+mj-lt"/>
              </a:rPr>
              <a:t> (</a:t>
            </a:r>
            <a:r>
              <a:rPr lang="en-US" sz="1600" dirty="0" err="1" smtClean="0">
                <a:latin typeface="+mj-lt"/>
              </a:rPr>
              <a:t>keahlian</a:t>
            </a:r>
            <a:r>
              <a:rPr lang="en-US" sz="1600" dirty="0" smtClean="0">
                <a:latin typeface="+mj-lt"/>
              </a:rPr>
              <a:t>).</a:t>
            </a:r>
          </a:p>
          <a:p>
            <a:pPr lvl="1" algn="just"/>
            <a:r>
              <a:rPr lang="en-US" sz="1600" dirty="0" err="1" smtClean="0">
                <a:latin typeface="+mj-lt"/>
              </a:rPr>
              <a:t>Perbedaan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dalam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lingkungan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operasi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menyebabkan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perusahaan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untuk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beroperasi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secara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berbeda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satu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negara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daripada</a:t>
            </a:r>
            <a:r>
              <a:rPr lang="en-US" sz="1600" dirty="0" smtClean="0">
                <a:latin typeface="+mj-lt"/>
              </a:rPr>
              <a:t> yang lain.</a:t>
            </a:r>
          </a:p>
          <a:p>
            <a:pPr lvl="1" algn="just"/>
            <a:r>
              <a:rPr lang="en-US" sz="1600" dirty="0" err="1" smtClean="0">
                <a:latin typeface="+mj-lt"/>
              </a:rPr>
              <a:t>Belajar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dari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perbedaan-perbedaan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ini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mentransfer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pembelajaran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ini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untuk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beroperasi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negara-negara</a:t>
            </a:r>
            <a:r>
              <a:rPr lang="en-US" sz="1600" dirty="0" smtClean="0">
                <a:latin typeface="+mj-lt"/>
              </a:rPr>
              <a:t> lain.</a:t>
            </a:r>
            <a:endParaRPr lang="en-US" sz="16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66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600" b="1" dirty="0" smtClean="0">
                <a:latin typeface="+mj-lt"/>
              </a:rPr>
              <a:t>1. </a:t>
            </a:r>
            <a:r>
              <a:rPr lang="en-US" sz="1600" b="1" dirty="0" err="1"/>
              <a:t>Strategi</a:t>
            </a:r>
            <a:r>
              <a:rPr lang="en-US" sz="1600" b="1" dirty="0"/>
              <a:t> </a:t>
            </a:r>
            <a:r>
              <a:rPr lang="en-US" sz="1600" b="1" dirty="0" err="1" smtClean="0">
                <a:latin typeface="+mj-lt"/>
              </a:rPr>
              <a:t>Replikasi</a:t>
            </a:r>
            <a:r>
              <a:rPr lang="id-ID" sz="1600" b="1" dirty="0" smtClean="0">
                <a:latin typeface="+mj-lt"/>
              </a:rPr>
              <a:t> Domestik (</a:t>
            </a:r>
            <a:r>
              <a:rPr lang="id-ID" sz="1600" b="1" i="1" dirty="0" smtClean="0">
                <a:latin typeface="+mj-lt"/>
              </a:rPr>
              <a:t>home replication strategy</a:t>
            </a:r>
            <a:r>
              <a:rPr lang="id-ID" sz="1600" b="1" dirty="0" smtClean="0">
                <a:latin typeface="+mj-lt"/>
              </a:rPr>
              <a:t>)</a:t>
            </a:r>
            <a:endParaRPr lang="en-US" sz="1600" b="1" dirty="0" smtClean="0">
              <a:latin typeface="+mj-lt"/>
            </a:endParaRPr>
          </a:p>
          <a:p>
            <a:pPr lvl="1" algn="just"/>
            <a:r>
              <a:rPr lang="en-US" sz="1600" dirty="0" err="1" smtClean="0">
                <a:latin typeface="+mj-lt"/>
              </a:rPr>
              <a:t>Memanfaatkan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kompetensi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inti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atau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keuntungan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khusus</a:t>
            </a:r>
            <a:r>
              <a:rPr lang="en-US" sz="1600" dirty="0" smtClean="0">
                <a:latin typeface="+mj-lt"/>
              </a:rPr>
              <a:t> yang </a:t>
            </a:r>
            <a:r>
              <a:rPr lang="en-US" sz="1600" dirty="0" err="1" smtClean="0">
                <a:latin typeface="+mj-lt"/>
              </a:rPr>
              <a:t>dikembangkan</a:t>
            </a:r>
            <a:r>
              <a:rPr lang="en-US" sz="1600" dirty="0" smtClean="0">
                <a:latin typeface="+mj-lt"/>
              </a:rPr>
              <a:t> di </a:t>
            </a:r>
            <a:r>
              <a:rPr lang="id-ID" sz="1600" dirty="0" smtClean="0">
                <a:latin typeface="+mj-lt"/>
              </a:rPr>
              <a:t>domestik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sebagai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senjata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kompetitif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utama</a:t>
            </a:r>
            <a:r>
              <a:rPr lang="en-US" sz="1600" dirty="0" smtClean="0">
                <a:latin typeface="+mj-lt"/>
              </a:rPr>
              <a:t> </a:t>
            </a:r>
            <a:r>
              <a:rPr lang="id-ID" sz="1600" dirty="0" smtClean="0">
                <a:latin typeface="+mj-lt"/>
              </a:rPr>
              <a:t>untuk masuk </a:t>
            </a:r>
            <a:r>
              <a:rPr lang="en-US" sz="1600" dirty="0" smtClean="0">
                <a:latin typeface="+mj-lt"/>
              </a:rPr>
              <a:t>di </a:t>
            </a:r>
            <a:r>
              <a:rPr lang="en-US" sz="1600" dirty="0" err="1" smtClean="0">
                <a:latin typeface="+mj-lt"/>
              </a:rPr>
              <a:t>pasar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luar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negeri</a:t>
            </a:r>
            <a:r>
              <a:rPr lang="en-US" sz="1600" dirty="0" smtClean="0">
                <a:latin typeface="+mj-lt"/>
              </a:rPr>
              <a:t>. </a:t>
            </a:r>
            <a:r>
              <a:rPr lang="id-ID" sz="1600" dirty="0" smtClean="0">
                <a:latin typeface="+mj-lt"/>
              </a:rPr>
              <a:t>Keunggulan </a:t>
            </a:r>
            <a:r>
              <a:rPr lang="en-US" sz="1600" dirty="0" smtClean="0">
                <a:latin typeface="+mj-lt"/>
              </a:rPr>
              <a:t>pa yang </a:t>
            </a:r>
            <a:r>
              <a:rPr lang="en-US" sz="1600" dirty="0" err="1" smtClean="0">
                <a:latin typeface="+mj-lt"/>
              </a:rPr>
              <a:t>dilakukannya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sangat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baik</a:t>
            </a:r>
            <a:r>
              <a:rPr lang="en-US" sz="1600" dirty="0" smtClean="0">
                <a:latin typeface="+mj-lt"/>
              </a:rPr>
              <a:t> di </a:t>
            </a:r>
            <a:r>
              <a:rPr lang="en-US" sz="1600" dirty="0" err="1" smtClean="0">
                <a:latin typeface="+mj-lt"/>
              </a:rPr>
              <a:t>pasar</a:t>
            </a:r>
            <a:r>
              <a:rPr lang="en-US" sz="1600" dirty="0" smtClean="0">
                <a:latin typeface="+mj-lt"/>
              </a:rPr>
              <a:t> </a:t>
            </a:r>
            <a:r>
              <a:rPr lang="id-ID" sz="1600" dirty="0" smtClean="0">
                <a:latin typeface="+mj-lt"/>
              </a:rPr>
              <a:t>domestik </a:t>
            </a:r>
            <a:r>
              <a:rPr lang="en-US" sz="1600" dirty="0" err="1" smtClean="0">
                <a:latin typeface="+mj-lt"/>
              </a:rPr>
              <a:t>dan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upaya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untuk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menduplikasi</a:t>
            </a:r>
            <a:r>
              <a:rPr lang="en-US" sz="1600" dirty="0" smtClean="0">
                <a:latin typeface="+mj-lt"/>
              </a:rPr>
              <a:t> </a:t>
            </a:r>
            <a:r>
              <a:rPr lang="id-ID" sz="1600" dirty="0" smtClean="0">
                <a:latin typeface="+mj-lt"/>
              </a:rPr>
              <a:t>keunggulan tersebut</a:t>
            </a:r>
            <a:r>
              <a:rPr lang="en-US" sz="1600" dirty="0" smtClean="0">
                <a:latin typeface="+mj-lt"/>
              </a:rPr>
              <a:t> di </a:t>
            </a:r>
            <a:r>
              <a:rPr lang="en-US" sz="1600" dirty="0" err="1" smtClean="0">
                <a:latin typeface="+mj-lt"/>
              </a:rPr>
              <a:t>pasar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luar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negeri</a:t>
            </a:r>
            <a:r>
              <a:rPr lang="en-US" sz="1600" dirty="0" smtClean="0">
                <a:latin typeface="+mj-lt"/>
              </a:rPr>
              <a:t>. </a:t>
            </a:r>
          </a:p>
          <a:p>
            <a:pPr algn="just">
              <a:buNone/>
            </a:pPr>
            <a:r>
              <a:rPr lang="en-US" sz="1600" b="1" dirty="0" smtClean="0">
                <a:latin typeface="+mj-lt"/>
              </a:rPr>
              <a:t>2. </a:t>
            </a:r>
            <a:r>
              <a:rPr lang="en-US" sz="1600" b="1" dirty="0" err="1"/>
              <a:t>Strategi</a:t>
            </a:r>
            <a:r>
              <a:rPr lang="en-US" sz="1600" b="1" dirty="0"/>
              <a:t> </a:t>
            </a:r>
            <a:r>
              <a:rPr lang="en-US" sz="1600" b="1" dirty="0" err="1" smtClean="0">
                <a:latin typeface="+mj-lt"/>
              </a:rPr>
              <a:t>Multidomestik</a:t>
            </a:r>
            <a:r>
              <a:rPr lang="id-ID" sz="1600" b="1" dirty="0" smtClean="0">
                <a:latin typeface="+mj-lt"/>
              </a:rPr>
              <a:t> (</a:t>
            </a:r>
            <a:r>
              <a:rPr lang="id-ID" sz="1600" b="1" i="1" dirty="0" smtClean="0">
                <a:latin typeface="+mj-lt"/>
              </a:rPr>
              <a:t>multidomestic strategy</a:t>
            </a:r>
            <a:r>
              <a:rPr lang="id-ID" sz="1600" b="1" dirty="0" smtClean="0">
                <a:latin typeface="+mj-lt"/>
              </a:rPr>
              <a:t>)</a:t>
            </a:r>
            <a:endParaRPr lang="en-US" sz="1600" b="1" dirty="0" smtClean="0">
              <a:latin typeface="+mj-lt"/>
            </a:endParaRPr>
          </a:p>
          <a:p>
            <a:pPr lvl="1" algn="just"/>
            <a:r>
              <a:rPr lang="en-US" sz="1600" dirty="0" smtClean="0">
                <a:latin typeface="+mj-lt"/>
              </a:rPr>
              <a:t>K</a:t>
            </a:r>
            <a:r>
              <a:rPr lang="id-ID" sz="1600" dirty="0" smtClean="0">
                <a:latin typeface="+mj-lt"/>
              </a:rPr>
              <a:t>umpulan </a:t>
            </a:r>
            <a:r>
              <a:rPr lang="en-US" sz="1600" dirty="0" err="1" smtClean="0">
                <a:latin typeface="+mj-lt"/>
              </a:rPr>
              <a:t>anak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perusahaan</a:t>
            </a:r>
            <a:r>
              <a:rPr lang="en-US" sz="1600" dirty="0" smtClean="0">
                <a:latin typeface="+mj-lt"/>
              </a:rPr>
              <a:t> </a:t>
            </a:r>
            <a:r>
              <a:rPr lang="id-ID" sz="1600" dirty="0" smtClean="0">
                <a:latin typeface="+mj-lt"/>
              </a:rPr>
              <a:t>yang </a:t>
            </a:r>
            <a:r>
              <a:rPr lang="en-US" sz="1600" dirty="0" err="1" smtClean="0">
                <a:latin typeface="+mj-lt"/>
              </a:rPr>
              <a:t>independen</a:t>
            </a:r>
            <a:r>
              <a:rPr lang="id-ID" sz="1600" dirty="0" smtClean="0">
                <a:latin typeface="+mj-lt"/>
              </a:rPr>
              <a:t> yang </a:t>
            </a:r>
            <a:r>
              <a:rPr lang="en-US" sz="1600" dirty="0" err="1" smtClean="0">
                <a:latin typeface="+mj-lt"/>
              </a:rPr>
              <a:t>berfokus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pada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pasar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domestik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tertentu</a:t>
            </a:r>
            <a:r>
              <a:rPr lang="en-US" sz="1600" dirty="0" smtClean="0">
                <a:latin typeface="+mj-lt"/>
              </a:rPr>
              <a:t>. </a:t>
            </a:r>
            <a:r>
              <a:rPr lang="en-US" sz="1600" dirty="0" err="1" smtClean="0">
                <a:latin typeface="+mj-lt"/>
              </a:rPr>
              <a:t>Setiap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anak</a:t>
            </a:r>
            <a:r>
              <a:rPr lang="en-US" sz="1600" dirty="0" smtClean="0">
                <a:latin typeface="+mj-lt"/>
              </a:rPr>
              <a:t> </a:t>
            </a:r>
            <a:r>
              <a:rPr lang="id-ID" sz="1600" dirty="0" smtClean="0">
                <a:latin typeface="+mj-lt"/>
              </a:rPr>
              <a:t>perusahaan </a:t>
            </a:r>
            <a:r>
              <a:rPr lang="en-US" sz="1600" dirty="0" err="1" smtClean="0">
                <a:latin typeface="+mj-lt"/>
              </a:rPr>
              <a:t>bebas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untuk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menyesuaikan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produk-produknya</a:t>
            </a:r>
            <a:r>
              <a:rPr lang="en-US" sz="1600" dirty="0" smtClean="0">
                <a:latin typeface="+mj-lt"/>
              </a:rPr>
              <a:t>, </a:t>
            </a:r>
            <a:r>
              <a:rPr lang="id-ID" sz="1600" dirty="0" smtClean="0">
                <a:latin typeface="+mj-lt"/>
              </a:rPr>
              <a:t>melakukan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pemasaran</a:t>
            </a:r>
            <a:r>
              <a:rPr lang="en-US" sz="1600" dirty="0" smtClean="0">
                <a:latin typeface="+mj-lt"/>
              </a:rPr>
              <a:t>, </a:t>
            </a:r>
            <a:r>
              <a:rPr lang="en-US" sz="1600" dirty="0" err="1" smtClean="0">
                <a:latin typeface="+mj-lt"/>
              </a:rPr>
              <a:t>dan</a:t>
            </a:r>
            <a:r>
              <a:rPr lang="en-US" sz="1600" dirty="0" smtClean="0">
                <a:latin typeface="+mj-lt"/>
              </a:rPr>
              <a:t> </a:t>
            </a:r>
            <a:r>
              <a:rPr lang="id-ID" sz="1600" dirty="0" smtClean="0">
                <a:latin typeface="+mj-lt"/>
              </a:rPr>
              <a:t>menerapkan </a:t>
            </a:r>
            <a:r>
              <a:rPr lang="en-US" sz="1600" dirty="0" err="1" smtClean="0">
                <a:latin typeface="+mj-lt"/>
              </a:rPr>
              <a:t>teknik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operasi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untuk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memenuhi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kebutuhan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pelanggan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lokal</a:t>
            </a:r>
            <a:r>
              <a:rPr lang="en-US" sz="1600" dirty="0" smtClean="0">
                <a:latin typeface="+mj-lt"/>
              </a:rPr>
              <a:t>. </a:t>
            </a:r>
          </a:p>
          <a:p>
            <a:pPr lvl="1" algn="just"/>
            <a:r>
              <a:rPr lang="en-US" sz="1600" dirty="0" err="1" smtClean="0">
                <a:latin typeface="+mj-lt"/>
              </a:rPr>
              <a:t>Pendekatan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multidomestik</a:t>
            </a:r>
            <a:r>
              <a:rPr lang="id-ID" sz="1600" dirty="0" smtClean="0">
                <a:latin typeface="+mj-lt"/>
              </a:rPr>
              <a:t> akan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efektif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bila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ada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perbedaan</a:t>
            </a:r>
            <a:r>
              <a:rPr lang="en-US" sz="1600" dirty="0" smtClean="0">
                <a:latin typeface="+mj-lt"/>
              </a:rPr>
              <a:t> yang </a:t>
            </a:r>
            <a:r>
              <a:rPr lang="en-US" sz="1600" dirty="0" err="1" smtClean="0">
                <a:latin typeface="+mj-lt"/>
              </a:rPr>
              <a:t>jelas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antara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pasar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nasional</a:t>
            </a:r>
            <a:r>
              <a:rPr lang="en-US" sz="1600" dirty="0" smtClean="0">
                <a:latin typeface="+mj-lt"/>
              </a:rPr>
              <a:t> </a:t>
            </a:r>
            <a:r>
              <a:rPr lang="id-ID" sz="1600" dirty="0" smtClean="0">
                <a:latin typeface="+mj-lt"/>
              </a:rPr>
              <a:t>di setiap negara dan </a:t>
            </a:r>
            <a:r>
              <a:rPr lang="en-US" sz="1600" dirty="0" err="1" smtClean="0">
                <a:latin typeface="+mj-lt"/>
              </a:rPr>
              <a:t>ketika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skala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ekonomi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untuk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produksi</a:t>
            </a:r>
            <a:r>
              <a:rPr lang="en-US" sz="1600" dirty="0" smtClean="0">
                <a:latin typeface="+mj-lt"/>
              </a:rPr>
              <a:t>, </a:t>
            </a:r>
            <a:r>
              <a:rPr lang="en-US" sz="1600" dirty="0" err="1" smtClean="0">
                <a:latin typeface="+mj-lt"/>
              </a:rPr>
              <a:t>distribusi</a:t>
            </a:r>
            <a:r>
              <a:rPr lang="en-US" sz="1600" dirty="0" smtClean="0">
                <a:latin typeface="+mj-lt"/>
              </a:rPr>
              <a:t>, </a:t>
            </a:r>
            <a:r>
              <a:rPr lang="en-US" sz="1600" dirty="0" err="1" smtClean="0">
                <a:latin typeface="+mj-lt"/>
              </a:rPr>
              <a:t>dan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pemasaran</a:t>
            </a:r>
            <a:r>
              <a:rPr lang="en-US" sz="1600" dirty="0" smtClean="0">
                <a:latin typeface="+mj-lt"/>
              </a:rPr>
              <a:t> yang </a:t>
            </a:r>
            <a:r>
              <a:rPr lang="id-ID" sz="1600" dirty="0" smtClean="0">
                <a:latin typeface="+mj-lt"/>
              </a:rPr>
              <a:t>terjadi adalah </a:t>
            </a:r>
            <a:r>
              <a:rPr lang="en-US" sz="1600" dirty="0" err="1" smtClean="0">
                <a:latin typeface="+mj-lt"/>
              </a:rPr>
              <a:t>rendah</a:t>
            </a:r>
            <a:r>
              <a:rPr lang="en-US" sz="1600" dirty="0" smtClean="0">
                <a:latin typeface="+mj-lt"/>
              </a:rPr>
              <a:t>; </a:t>
            </a:r>
            <a:r>
              <a:rPr lang="en-US" sz="1600" dirty="0" err="1" smtClean="0">
                <a:latin typeface="+mj-lt"/>
              </a:rPr>
              <a:t>dan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ketika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biaya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koordinasi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antara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perusahaan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induk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berbagai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anak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perusahaan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asing</a:t>
            </a:r>
            <a:r>
              <a:rPr lang="en-US" sz="1600" dirty="0" smtClean="0">
                <a:latin typeface="+mj-lt"/>
              </a:rPr>
              <a:t> yang </a:t>
            </a:r>
            <a:r>
              <a:rPr lang="en-US" sz="1600" dirty="0" err="1" smtClean="0">
                <a:latin typeface="+mj-lt"/>
              </a:rPr>
              <a:t>tinggi</a:t>
            </a:r>
            <a:r>
              <a:rPr lang="en-US" sz="1600" dirty="0" smtClean="0">
                <a:latin typeface="+mj-lt"/>
              </a:rPr>
              <a:t>. </a:t>
            </a:r>
          </a:p>
          <a:p>
            <a:pPr algn="just">
              <a:buNone/>
            </a:pPr>
            <a:r>
              <a:rPr lang="en-US" sz="1600" b="1" dirty="0" smtClean="0">
                <a:latin typeface="+mj-lt"/>
              </a:rPr>
              <a:t>3. </a:t>
            </a:r>
            <a:r>
              <a:rPr lang="en-US" sz="1600" b="1" dirty="0" err="1" smtClean="0">
                <a:latin typeface="+mj-lt"/>
              </a:rPr>
              <a:t>Strategi</a:t>
            </a:r>
            <a:r>
              <a:rPr lang="en-US" sz="1600" b="1" dirty="0" smtClean="0">
                <a:latin typeface="+mj-lt"/>
              </a:rPr>
              <a:t> Global </a:t>
            </a:r>
            <a:r>
              <a:rPr lang="id-ID" sz="1600" b="1" dirty="0" smtClean="0">
                <a:latin typeface="+mj-lt"/>
              </a:rPr>
              <a:t>(</a:t>
            </a:r>
            <a:r>
              <a:rPr lang="id-ID" sz="1600" b="1" i="1" dirty="0" smtClean="0">
                <a:latin typeface="+mj-lt"/>
              </a:rPr>
              <a:t>global strategy</a:t>
            </a:r>
            <a:r>
              <a:rPr lang="id-ID" sz="1600" b="1" dirty="0" smtClean="0">
                <a:latin typeface="+mj-lt"/>
              </a:rPr>
              <a:t>)</a:t>
            </a:r>
            <a:endParaRPr lang="en-US" sz="1600" b="1" dirty="0" smtClean="0">
              <a:latin typeface="+mj-lt"/>
            </a:endParaRPr>
          </a:p>
          <a:p>
            <a:pPr lvl="1" algn="just"/>
            <a:r>
              <a:rPr lang="en-US" sz="1600" dirty="0" err="1" smtClean="0">
                <a:latin typeface="+mj-lt"/>
              </a:rPr>
              <a:t>Memandang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dunia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sebagai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pasar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tunggal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memiliki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tujuan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utama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penciptaan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produk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standar</a:t>
            </a:r>
            <a:r>
              <a:rPr lang="en-US" sz="1600" dirty="0" smtClean="0">
                <a:latin typeface="+mj-lt"/>
              </a:rPr>
              <a:t> yang </a:t>
            </a:r>
            <a:r>
              <a:rPr lang="en-US" sz="1600" dirty="0" err="1" smtClean="0">
                <a:latin typeface="+mj-lt"/>
              </a:rPr>
              <a:t>akan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memenuhi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kebutuhan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pelanggan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seluruh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dunia</a:t>
            </a:r>
            <a:r>
              <a:rPr lang="en-US" sz="1600" dirty="0" smtClean="0">
                <a:latin typeface="+mj-lt"/>
              </a:rPr>
              <a:t>. </a:t>
            </a:r>
          </a:p>
          <a:p>
            <a:pPr lvl="1" algn="just"/>
            <a:r>
              <a:rPr lang="en-US" sz="1600" dirty="0" err="1" smtClean="0">
                <a:latin typeface="+mj-lt"/>
              </a:rPr>
              <a:t>Strategi</a:t>
            </a:r>
            <a:r>
              <a:rPr lang="en-US" sz="1600" dirty="0" smtClean="0">
                <a:latin typeface="+mj-lt"/>
              </a:rPr>
              <a:t> global </a:t>
            </a:r>
            <a:r>
              <a:rPr lang="en-US" sz="1600" dirty="0" err="1" smtClean="0">
                <a:latin typeface="+mj-lt"/>
              </a:rPr>
              <a:t>hampir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kebalikan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dari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strategi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multidomesti</a:t>
            </a:r>
            <a:r>
              <a:rPr lang="id-ID" sz="1600" dirty="0" smtClean="0">
                <a:latin typeface="+mj-lt"/>
              </a:rPr>
              <a:t>k</a:t>
            </a:r>
            <a:r>
              <a:rPr lang="en-US" sz="1600" dirty="0" smtClean="0">
                <a:latin typeface="+mj-lt"/>
              </a:rPr>
              <a:t>. </a:t>
            </a:r>
          </a:p>
          <a:p>
            <a:pPr algn="just">
              <a:buNone/>
            </a:pPr>
            <a:r>
              <a:rPr lang="en-US" sz="1600" b="1" dirty="0" smtClean="0">
                <a:latin typeface="+mj-lt"/>
              </a:rPr>
              <a:t>4. </a:t>
            </a:r>
            <a:r>
              <a:rPr lang="en-US" sz="1600" b="1" dirty="0" err="1" smtClean="0">
                <a:latin typeface="+mj-lt"/>
              </a:rPr>
              <a:t>Strategi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Transnasional</a:t>
            </a:r>
            <a:r>
              <a:rPr lang="en-US" sz="1600" b="1" dirty="0" smtClean="0">
                <a:latin typeface="+mj-lt"/>
              </a:rPr>
              <a:t> </a:t>
            </a:r>
            <a:r>
              <a:rPr lang="id-ID" sz="1600" b="1" dirty="0" smtClean="0">
                <a:latin typeface="+mj-lt"/>
              </a:rPr>
              <a:t>(</a:t>
            </a:r>
            <a:r>
              <a:rPr lang="id-ID" sz="1600" b="1" i="1" dirty="0" smtClean="0">
                <a:latin typeface="+mj-lt"/>
              </a:rPr>
              <a:t>transnational strategy</a:t>
            </a:r>
            <a:r>
              <a:rPr lang="id-ID" sz="1600" b="1" dirty="0" smtClean="0">
                <a:latin typeface="+mj-lt"/>
              </a:rPr>
              <a:t>)</a:t>
            </a:r>
            <a:endParaRPr lang="en-US" sz="1600" b="1" dirty="0" smtClean="0">
              <a:latin typeface="+mj-lt"/>
            </a:endParaRPr>
          </a:p>
          <a:p>
            <a:pPr lvl="1" algn="just"/>
            <a:r>
              <a:rPr lang="en-US" sz="1600" dirty="0" err="1" smtClean="0">
                <a:latin typeface="+mj-lt"/>
              </a:rPr>
              <a:t>Menggabungkan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manfaat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dari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efisiensi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skala</a:t>
            </a:r>
            <a:r>
              <a:rPr lang="en-US" sz="1600" dirty="0" smtClean="0">
                <a:latin typeface="+mj-lt"/>
              </a:rPr>
              <a:t> global </a:t>
            </a:r>
            <a:r>
              <a:rPr lang="en-US" sz="1600" dirty="0" err="1" smtClean="0">
                <a:latin typeface="+mj-lt"/>
              </a:rPr>
              <a:t>dari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perusahaan</a:t>
            </a:r>
            <a:r>
              <a:rPr lang="en-US" sz="1600" dirty="0" smtClean="0">
                <a:latin typeface="+mj-lt"/>
              </a:rPr>
              <a:t> global </a:t>
            </a:r>
            <a:r>
              <a:rPr lang="en-US" sz="1600" dirty="0" err="1" smtClean="0">
                <a:latin typeface="+mj-lt"/>
              </a:rPr>
              <a:t>dari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respon</a:t>
            </a:r>
            <a:r>
              <a:rPr lang="en-US" sz="1600" dirty="0" smtClean="0">
                <a:latin typeface="+mj-lt"/>
              </a:rPr>
              <a:t> </a:t>
            </a:r>
            <a:r>
              <a:rPr lang="id-ID" sz="1600" dirty="0" smtClean="0">
                <a:latin typeface="+mj-lt"/>
              </a:rPr>
              <a:t>perusahaan 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multidomestik</a:t>
            </a:r>
            <a:r>
              <a:rPr lang="en-US" sz="1600" dirty="0" smtClean="0">
                <a:latin typeface="+mj-lt"/>
              </a:rPr>
              <a:t>.</a:t>
            </a:r>
            <a:endParaRPr lang="en-US" sz="1600" dirty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00B0F0"/>
                </a:solidFill>
              </a:rPr>
              <a:t>Alternatif Strategi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00B0F0"/>
                </a:solidFill>
              </a:rPr>
              <a:t>Alternatif Strategi dalam Hubungannya dengan Tekanan Integrasi Global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1" y="16002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31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id-ID" sz="3600" dirty="0" smtClean="0">
                <a:solidFill>
                  <a:srgbClr val="00B0F0"/>
                </a:solidFill>
              </a:rPr>
              <a:t>Komponen-komponen Strategi Internasional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>
                <a:latin typeface="+mj-lt"/>
              </a:rPr>
              <a:t>Empat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komponen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dasar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dari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pengembangan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</a:t>
            </a:r>
            <a:r>
              <a:rPr lang="en-US" sz="2000" dirty="0" smtClean="0">
                <a:latin typeface="+mj-lt"/>
              </a:rPr>
              <a:t>.</a:t>
            </a:r>
          </a:p>
          <a:p>
            <a:pPr lvl="1" algn="just"/>
            <a:r>
              <a:rPr lang="en-US" sz="2000" dirty="0" err="1" smtClean="0">
                <a:latin typeface="+mj-lt"/>
              </a:rPr>
              <a:t>Kompetensi</a:t>
            </a:r>
            <a:r>
              <a:rPr lang="en-US" sz="2000" dirty="0" smtClean="0">
                <a:latin typeface="+mj-lt"/>
              </a:rPr>
              <a:t> </a:t>
            </a:r>
            <a:r>
              <a:rPr lang="id-ID" sz="2000" dirty="0" smtClean="0">
                <a:latin typeface="+mj-lt"/>
              </a:rPr>
              <a:t>pem</a:t>
            </a:r>
            <a:r>
              <a:rPr lang="en-US" sz="2000" dirty="0" err="1" smtClean="0">
                <a:latin typeface="+mj-lt"/>
              </a:rPr>
              <a:t>beda</a:t>
            </a:r>
            <a:r>
              <a:rPr lang="id-ID" sz="2000" dirty="0" smtClean="0">
                <a:latin typeface="+mj-lt"/>
              </a:rPr>
              <a:t> (</a:t>
            </a:r>
            <a:r>
              <a:rPr lang="id-ID" sz="2000" i="1" dirty="0" smtClean="0">
                <a:latin typeface="+mj-lt"/>
              </a:rPr>
              <a:t>distinctive competence</a:t>
            </a:r>
            <a:r>
              <a:rPr lang="id-ID" sz="2000" dirty="0" smtClean="0">
                <a:latin typeface="+mj-lt"/>
              </a:rPr>
              <a:t>). </a:t>
            </a:r>
            <a:r>
              <a:rPr lang="en-US" sz="2000" dirty="0" err="1" smtClean="0">
                <a:latin typeface="+mj-lt"/>
              </a:rPr>
              <a:t>Strategi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internasionalisasi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mencerminkan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interaksi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antara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kompetensi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khas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peluang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bisnis</a:t>
            </a:r>
            <a:r>
              <a:rPr lang="en-US" sz="2000" dirty="0" smtClean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tersedia</a:t>
            </a:r>
            <a:r>
              <a:rPr lang="en-US" sz="2000" dirty="0" smtClean="0">
                <a:latin typeface="+mj-lt"/>
              </a:rPr>
              <a:t> di </a:t>
            </a:r>
            <a:r>
              <a:rPr lang="en-US" sz="2000" dirty="0" err="1" smtClean="0">
                <a:latin typeface="+mj-lt"/>
              </a:rPr>
              <a:t>berbagai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negara</a:t>
            </a:r>
            <a:r>
              <a:rPr lang="id-ID" sz="2000" dirty="0" smtClean="0">
                <a:latin typeface="+mj-lt"/>
              </a:rPr>
              <a:t>.</a:t>
            </a:r>
          </a:p>
          <a:p>
            <a:pPr lvl="1" algn="just"/>
            <a:r>
              <a:rPr lang="id-ID" sz="2000" dirty="0" smtClean="0">
                <a:latin typeface="+mj-lt"/>
              </a:rPr>
              <a:t>Jangkauan o</a:t>
            </a:r>
            <a:r>
              <a:rPr lang="en-US" sz="2000" dirty="0" err="1" smtClean="0">
                <a:latin typeface="+mj-lt"/>
              </a:rPr>
              <a:t>perasi</a:t>
            </a:r>
            <a:r>
              <a:rPr lang="id-ID" sz="2000" dirty="0" smtClean="0">
                <a:latin typeface="+mj-lt"/>
              </a:rPr>
              <a:t> (</a:t>
            </a:r>
            <a:r>
              <a:rPr lang="id-ID" sz="2000" i="1" dirty="0" smtClean="0">
                <a:latin typeface="+mj-lt"/>
              </a:rPr>
              <a:t>scope of operation</a:t>
            </a:r>
            <a:r>
              <a:rPr lang="id-ID" sz="2000" dirty="0" smtClean="0">
                <a:latin typeface="+mj-lt"/>
              </a:rPr>
              <a:t>). </a:t>
            </a:r>
            <a:r>
              <a:rPr lang="en-US" sz="2000" dirty="0" smtClean="0">
                <a:latin typeface="+mj-lt"/>
              </a:rPr>
              <a:t>Wilayah </a:t>
            </a:r>
            <a:r>
              <a:rPr lang="en-US" sz="2000" dirty="0" err="1" smtClean="0">
                <a:latin typeface="+mj-lt"/>
              </a:rPr>
              <a:t>geografis</a:t>
            </a:r>
            <a:r>
              <a:rPr lang="en-US" sz="2000" dirty="0" smtClean="0">
                <a:latin typeface="+mj-lt"/>
              </a:rPr>
              <a:t> </a:t>
            </a:r>
            <a:r>
              <a:rPr lang="id-ID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Pasar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Produk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atau</a:t>
            </a:r>
            <a:r>
              <a:rPr lang="en-US" sz="2000" dirty="0" smtClean="0">
                <a:latin typeface="+mj-lt"/>
              </a:rPr>
              <a:t> </a:t>
            </a:r>
            <a:r>
              <a:rPr lang="id-ID" sz="2000" dirty="0" smtClean="0">
                <a:latin typeface="+mj-lt"/>
              </a:rPr>
              <a:t>relung pasar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dalam</a:t>
            </a:r>
            <a:r>
              <a:rPr lang="en-US" sz="2000" dirty="0" smtClean="0">
                <a:latin typeface="+mj-lt"/>
              </a:rPr>
              <a:t> </a:t>
            </a:r>
            <a:r>
              <a:rPr lang="id-ID" sz="2000" dirty="0" smtClean="0">
                <a:latin typeface="+mj-lt"/>
              </a:rPr>
              <a:t>suatu wilayah dan relung pasar khusus</a:t>
            </a:r>
            <a:endParaRPr lang="en-US" sz="2000" dirty="0" smtClean="0">
              <a:latin typeface="+mj-lt"/>
            </a:endParaRPr>
          </a:p>
          <a:p>
            <a:pPr lvl="1" algn="just"/>
            <a:r>
              <a:rPr lang="id-ID" sz="2000" dirty="0" smtClean="0">
                <a:latin typeface="+mj-lt"/>
              </a:rPr>
              <a:t>Alokasi </a:t>
            </a:r>
            <a:r>
              <a:rPr lang="en-US" sz="2000" dirty="0" err="1" smtClean="0">
                <a:latin typeface="+mj-lt"/>
              </a:rPr>
              <a:t>sumber</a:t>
            </a:r>
            <a:r>
              <a:rPr lang="en-US" sz="2000" dirty="0" smtClean="0">
                <a:latin typeface="+mj-lt"/>
              </a:rPr>
              <a:t> </a:t>
            </a:r>
            <a:r>
              <a:rPr lang="id-ID" sz="2000" dirty="0" smtClean="0">
                <a:latin typeface="+mj-lt"/>
              </a:rPr>
              <a:t>d</a:t>
            </a:r>
            <a:r>
              <a:rPr lang="en-US" sz="2000" dirty="0" err="1" smtClean="0">
                <a:latin typeface="+mj-lt"/>
              </a:rPr>
              <a:t>aya</a:t>
            </a:r>
            <a:r>
              <a:rPr lang="en-US" sz="2000" dirty="0" smtClean="0">
                <a:latin typeface="+mj-lt"/>
              </a:rPr>
              <a:t> </a:t>
            </a:r>
            <a:r>
              <a:rPr lang="id-ID" sz="2000" dirty="0" smtClean="0">
                <a:latin typeface="+mj-lt"/>
              </a:rPr>
              <a:t>(</a:t>
            </a:r>
            <a:r>
              <a:rPr lang="id-ID" sz="2000" i="1" dirty="0" smtClean="0">
                <a:latin typeface="+mj-lt"/>
              </a:rPr>
              <a:t>resource deployment</a:t>
            </a:r>
            <a:r>
              <a:rPr lang="id-ID" sz="2000" dirty="0" smtClean="0">
                <a:latin typeface="+mj-lt"/>
              </a:rPr>
              <a:t>). </a:t>
            </a:r>
            <a:r>
              <a:rPr lang="en-US" sz="2000" dirty="0" err="1" smtClean="0">
                <a:latin typeface="+mj-lt"/>
              </a:rPr>
              <a:t>Ini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bagian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dari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perencanaan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menentukan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prioritas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relatif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untuk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sumber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daya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perusahaan</a:t>
            </a:r>
            <a:r>
              <a:rPr lang="en-US" sz="2000" dirty="0" smtClean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terbatas</a:t>
            </a:r>
            <a:endParaRPr lang="id-ID" sz="2000" dirty="0" smtClean="0">
              <a:latin typeface="+mj-lt"/>
            </a:endParaRPr>
          </a:p>
          <a:p>
            <a:pPr lvl="1" algn="just"/>
            <a:r>
              <a:rPr lang="en-US" sz="2000" dirty="0" err="1" smtClean="0">
                <a:latin typeface="+mj-lt"/>
              </a:rPr>
              <a:t>Sinergi</a:t>
            </a:r>
            <a:r>
              <a:rPr lang="id-ID" sz="2000" dirty="0" smtClean="0">
                <a:latin typeface="+mj-lt"/>
              </a:rPr>
              <a:t>tas (</a:t>
            </a:r>
            <a:r>
              <a:rPr lang="id-ID" sz="2000" i="1" dirty="0" smtClean="0">
                <a:latin typeface="+mj-lt"/>
              </a:rPr>
              <a:t>synergy</a:t>
            </a:r>
            <a:r>
              <a:rPr lang="id-ID" sz="2000" dirty="0" smtClean="0">
                <a:latin typeface="+mj-lt"/>
              </a:rPr>
              <a:t>).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sinergi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menciptakan</a:t>
            </a:r>
            <a:r>
              <a:rPr lang="en-US" sz="2000" dirty="0" smtClean="0"/>
              <a:t> </a:t>
            </a:r>
            <a:r>
              <a:rPr lang="en-US" sz="2000" dirty="0" err="1" smtClean="0"/>
              <a:t>situasi</a:t>
            </a:r>
            <a:r>
              <a:rPr lang="en-US" sz="2000" dirty="0" smtClean="0"/>
              <a:t> di </a:t>
            </a:r>
            <a:r>
              <a:rPr lang="en-US" sz="2000" dirty="0" err="1" smtClean="0"/>
              <a:t>mana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daripada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bagian-bagiannya</a:t>
            </a:r>
            <a:endParaRPr 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id-ID" sz="3200" dirty="0" smtClean="0">
                <a:solidFill>
                  <a:srgbClr val="00B0F0"/>
                </a:solidFill>
              </a:rPr>
              <a:t>Mengembangkan Manajemen Strategi Internasional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000" dirty="0" err="1" smtClean="0">
                <a:latin typeface="+mj-lt"/>
              </a:rPr>
              <a:t>Manajemen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internasional</a:t>
            </a:r>
            <a:r>
              <a:rPr lang="en-US" sz="2000" dirty="0" smtClean="0">
                <a:latin typeface="+mj-lt"/>
              </a:rPr>
              <a:t> </a:t>
            </a:r>
            <a:r>
              <a:rPr lang="id-ID" sz="2000" dirty="0" smtClean="0">
                <a:latin typeface="+mj-lt"/>
              </a:rPr>
              <a:t>dikembangkan </a:t>
            </a:r>
            <a:r>
              <a:rPr lang="en-US" sz="2000" dirty="0" err="1" smtClean="0">
                <a:latin typeface="+mj-lt"/>
              </a:rPr>
              <a:t>dalam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dua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tahap</a:t>
            </a:r>
            <a:r>
              <a:rPr lang="en-US" sz="2000" dirty="0" smtClean="0">
                <a:latin typeface="+mj-lt"/>
              </a:rPr>
              <a:t> </a:t>
            </a:r>
            <a:r>
              <a:rPr lang="id-ID" sz="2000" dirty="0" smtClean="0">
                <a:latin typeface="+mj-lt"/>
              </a:rPr>
              <a:t>:</a:t>
            </a:r>
            <a:endParaRPr lang="en-US" sz="2000" dirty="0" smtClean="0">
              <a:latin typeface="+mj-lt"/>
            </a:endParaRPr>
          </a:p>
          <a:p>
            <a:pPr algn="just">
              <a:buNone/>
            </a:pPr>
            <a:r>
              <a:rPr lang="en-US" sz="2000" dirty="0" smtClean="0">
                <a:latin typeface="+mj-lt"/>
              </a:rPr>
              <a:t>1. </a:t>
            </a:r>
            <a:r>
              <a:rPr lang="en-US" sz="2000" dirty="0" err="1" smtClean="0">
                <a:latin typeface="+mj-lt"/>
              </a:rPr>
              <a:t>Perumusan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</a:t>
            </a:r>
            <a:r>
              <a:rPr lang="en-US" sz="2000" dirty="0" smtClean="0">
                <a:latin typeface="+mj-lt"/>
              </a:rPr>
              <a:t> </a:t>
            </a:r>
          </a:p>
          <a:p>
            <a:pPr lvl="1" algn="just"/>
            <a:r>
              <a:rPr lang="en-US" sz="2000" dirty="0" err="1" smtClean="0">
                <a:latin typeface="+mj-lt"/>
              </a:rPr>
              <a:t>Memutuskan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apa</a:t>
            </a:r>
            <a:r>
              <a:rPr lang="en-US" sz="2000" dirty="0" smtClean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harus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dilakukan</a:t>
            </a:r>
            <a:r>
              <a:rPr lang="en-US" sz="2000" dirty="0" smtClean="0">
                <a:latin typeface="+mj-lt"/>
              </a:rPr>
              <a:t> </a:t>
            </a:r>
          </a:p>
          <a:p>
            <a:pPr lvl="1" algn="just"/>
            <a:r>
              <a:rPr lang="en-US" sz="2000" dirty="0" err="1" smtClean="0">
                <a:latin typeface="+mj-lt"/>
              </a:rPr>
              <a:t>Menetapkan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tujuan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rencana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strategis</a:t>
            </a:r>
            <a:r>
              <a:rPr lang="en-US" sz="2000" dirty="0" smtClean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akan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mengarah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pada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pencapaian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tujuan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tersebut</a:t>
            </a:r>
            <a:r>
              <a:rPr lang="en-US" sz="2000" dirty="0" smtClean="0">
                <a:latin typeface="+mj-lt"/>
              </a:rPr>
              <a:t>. </a:t>
            </a:r>
          </a:p>
          <a:p>
            <a:pPr lvl="1" algn="just"/>
            <a:r>
              <a:rPr lang="en-US" sz="2000" dirty="0" err="1" smtClean="0">
                <a:latin typeface="+mj-lt"/>
              </a:rPr>
              <a:t>Mengembangkan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memperbaiki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menyepakati</a:t>
            </a:r>
            <a:r>
              <a:rPr lang="en-US" sz="2000" dirty="0" smtClean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memasarkan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masuk</a:t>
            </a:r>
            <a:r>
              <a:rPr lang="en-US" sz="2000" dirty="0" smtClean="0">
                <a:latin typeface="+mj-lt"/>
              </a:rPr>
              <a:t> (</a:t>
            </a:r>
            <a:r>
              <a:rPr lang="en-US" sz="2000" dirty="0" err="1" smtClean="0">
                <a:latin typeface="+mj-lt"/>
              </a:rPr>
              <a:t>atau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keluar</a:t>
            </a:r>
            <a:r>
              <a:rPr lang="en-US" sz="2000" dirty="0" smtClean="0">
                <a:latin typeface="+mj-lt"/>
              </a:rPr>
              <a:t>)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cara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terbaik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untuk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bersaing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masing-masing</a:t>
            </a:r>
            <a:r>
              <a:rPr lang="en-US" sz="2000" dirty="0" smtClean="0">
                <a:latin typeface="+mj-lt"/>
              </a:rPr>
              <a:t>. </a:t>
            </a:r>
          </a:p>
          <a:p>
            <a:pPr algn="just">
              <a:buNone/>
            </a:pPr>
            <a:r>
              <a:rPr lang="en-US" sz="2000" dirty="0" smtClean="0">
                <a:latin typeface="+mj-lt"/>
              </a:rPr>
              <a:t>2. </a:t>
            </a:r>
            <a:r>
              <a:rPr lang="en-US" sz="2000" dirty="0" err="1" smtClean="0">
                <a:latin typeface="+mj-lt"/>
              </a:rPr>
              <a:t>Implementasi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</a:t>
            </a:r>
            <a:r>
              <a:rPr lang="en-US" sz="2000" dirty="0" smtClean="0">
                <a:latin typeface="+mj-lt"/>
              </a:rPr>
              <a:t> </a:t>
            </a:r>
          </a:p>
          <a:p>
            <a:pPr lvl="1" algn="just"/>
            <a:r>
              <a:rPr lang="en-US" sz="2000" dirty="0" err="1" smtClean="0">
                <a:latin typeface="+mj-lt"/>
              </a:rPr>
              <a:t>Benar-benar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melakukannya</a:t>
            </a:r>
            <a:r>
              <a:rPr lang="en-US" sz="2000" dirty="0" smtClean="0">
                <a:latin typeface="+mj-lt"/>
              </a:rPr>
              <a:t> </a:t>
            </a:r>
          </a:p>
          <a:p>
            <a:pPr lvl="1" algn="just"/>
            <a:r>
              <a:rPr lang="en-US" sz="2000" dirty="0" err="1" smtClean="0">
                <a:latin typeface="+mj-lt"/>
              </a:rPr>
              <a:t>Mengembangkan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taktik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untuk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mencapai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internasional</a:t>
            </a:r>
            <a:r>
              <a:rPr lang="en-US" sz="2000" dirty="0" smtClean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dirumuskan</a:t>
            </a:r>
            <a:r>
              <a:rPr lang="en-US" sz="2000" dirty="0" smtClean="0">
                <a:latin typeface="+mj-lt"/>
              </a:rPr>
              <a:t>. </a:t>
            </a:r>
          </a:p>
          <a:p>
            <a:pPr algn="just">
              <a:buNone/>
            </a:pPr>
            <a:r>
              <a:rPr lang="en-US" sz="2000" dirty="0" err="1" smtClean="0">
                <a:latin typeface="+mj-lt"/>
              </a:rPr>
              <a:t>Biasanya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dicapai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melalui</a:t>
            </a:r>
            <a:r>
              <a:rPr lang="en-US" sz="2000" dirty="0" smtClean="0">
                <a:latin typeface="+mj-lt"/>
              </a:rPr>
              <a:t>: </a:t>
            </a:r>
          </a:p>
          <a:p>
            <a:pPr lvl="2" algn="just"/>
            <a:r>
              <a:rPr lang="en-US" sz="2000" dirty="0" err="1" smtClean="0">
                <a:latin typeface="+mj-lt"/>
              </a:rPr>
              <a:t>Desain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organisasi</a:t>
            </a:r>
            <a:r>
              <a:rPr lang="en-US" sz="2000" dirty="0" smtClean="0">
                <a:latin typeface="+mj-lt"/>
              </a:rPr>
              <a:t> </a:t>
            </a:r>
          </a:p>
          <a:p>
            <a:pPr lvl="2" algn="just"/>
            <a:r>
              <a:rPr lang="en-US" sz="2000" dirty="0" err="1" smtClean="0">
                <a:latin typeface="+mj-lt"/>
              </a:rPr>
              <a:t>Pekerjaan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karyawan</a:t>
            </a:r>
            <a:r>
              <a:rPr lang="en-US" sz="2000" dirty="0" smtClean="0">
                <a:latin typeface="+mj-lt"/>
              </a:rPr>
              <a:t> </a:t>
            </a:r>
          </a:p>
          <a:p>
            <a:pPr lvl="2" algn="just"/>
            <a:r>
              <a:rPr lang="en-US" sz="2000" dirty="0" err="1" smtClean="0">
                <a:latin typeface="+mj-lt"/>
              </a:rPr>
              <a:t>Sistem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kontrol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proses</a:t>
            </a:r>
            <a:endParaRPr 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dirty="0" smtClean="0">
                <a:solidFill>
                  <a:srgbClr val="00B0F0"/>
                </a:solidFill>
              </a:rPr>
              <a:t>Tahapan Perumusan Strategi Internasional</a:t>
            </a:r>
            <a:endParaRPr lang="en-US" sz="28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66800" y="1676400"/>
            <a:ext cx="67056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CC33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sz="2400" dirty="0" smtClean="0"/>
              <a:t>Menetapkan</a:t>
            </a:r>
            <a:r>
              <a:rPr lang="en-US" sz="2400" dirty="0" smtClean="0"/>
              <a:t> </a:t>
            </a:r>
            <a:r>
              <a:rPr lang="id-ID" sz="2400" dirty="0" smtClean="0"/>
              <a:t>Misi</a:t>
            </a:r>
            <a:endParaRPr lang="en-US" sz="24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066800" y="2514600"/>
            <a:ext cx="67056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66F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sz="2400" dirty="0" smtClean="0"/>
              <a:t>Melakukan Analisis</a:t>
            </a:r>
            <a:r>
              <a:rPr lang="en-US" sz="2400" dirty="0" smtClean="0"/>
              <a:t> SWOT</a:t>
            </a:r>
            <a:endParaRPr lang="en-US" sz="2400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066800" y="3352800"/>
            <a:ext cx="67056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80008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sz="2400" dirty="0" smtClean="0"/>
              <a:t>Menetapkan Tujuan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</a:t>
            </a:r>
            <a:r>
              <a:rPr lang="id-ID" sz="2400" dirty="0" smtClean="0"/>
              <a:t>s</a:t>
            </a:r>
            <a:endParaRPr lang="en-US" sz="2400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066800" y="4191000"/>
            <a:ext cx="67056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sz="2400" dirty="0" smtClean="0"/>
              <a:t>Menetapkan Rencana dan Tujuan</a:t>
            </a:r>
            <a:r>
              <a:rPr lang="en-US" sz="2400" dirty="0" smtClean="0"/>
              <a:t> Ta</a:t>
            </a:r>
            <a:r>
              <a:rPr lang="id-ID" sz="2400" dirty="0" smtClean="0"/>
              <a:t>ktis</a:t>
            </a:r>
            <a:endParaRPr lang="en-US" sz="2400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066800" y="5029200"/>
            <a:ext cx="67056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d-ID" sz="2400" dirty="0" smtClean="0"/>
              <a:t>Menetapkan Kerangka Pengendalian</a:t>
            </a:r>
            <a:endParaRPr lang="en-US" sz="2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00B0F0"/>
                </a:solidFill>
              </a:rPr>
              <a:t>Tingkatan Strategi Internasional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/>
              <a:t>Kompleksitas</a:t>
            </a:r>
            <a:r>
              <a:rPr lang="en-US" sz="1800" dirty="0" smtClean="0"/>
              <a:t> </a:t>
            </a:r>
            <a:r>
              <a:rPr lang="en-US" sz="1800" dirty="0" err="1" smtClean="0"/>
              <a:t>manajemen</a:t>
            </a:r>
            <a:r>
              <a:rPr lang="en-US" sz="1800" dirty="0" smtClean="0"/>
              <a:t> </a:t>
            </a:r>
            <a:r>
              <a:rPr lang="en-US" sz="1800" dirty="0" err="1" smtClean="0"/>
              <a:t>strategis</a:t>
            </a:r>
            <a:r>
              <a:rPr lang="en-US" sz="1800" dirty="0" smtClean="0"/>
              <a:t> </a:t>
            </a:r>
            <a:r>
              <a:rPr lang="en-US" sz="1800" dirty="0" err="1" smtClean="0"/>
              <a:t>internasional</a:t>
            </a:r>
            <a:r>
              <a:rPr lang="en-US" sz="1800" dirty="0" smtClean="0"/>
              <a:t> </a:t>
            </a:r>
            <a:r>
              <a:rPr lang="en-US" sz="1800" dirty="0" err="1" smtClean="0"/>
              <a:t>memerlukan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strategi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tiga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berbeda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organisasi</a:t>
            </a:r>
            <a:r>
              <a:rPr lang="en-US" sz="1800" dirty="0" smtClean="0"/>
              <a:t>. </a:t>
            </a:r>
          </a:p>
          <a:p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b="1" dirty="0" err="1" smtClean="0"/>
              <a:t>Strategi</a:t>
            </a:r>
            <a:r>
              <a:rPr lang="en-US" sz="1800" b="1" dirty="0" smtClean="0"/>
              <a:t> Perusahaan </a:t>
            </a:r>
            <a:r>
              <a:rPr lang="id-ID" sz="1800" b="1" dirty="0" smtClean="0"/>
              <a:t>(</a:t>
            </a:r>
            <a:r>
              <a:rPr lang="id-ID" sz="1800" b="1" i="1" dirty="0" smtClean="0"/>
              <a:t>corporate strategy</a:t>
            </a:r>
            <a:r>
              <a:rPr lang="id-ID" sz="1800" b="1" dirty="0" smtClean="0"/>
              <a:t>)</a:t>
            </a:r>
            <a:endParaRPr lang="en-US" sz="1800" b="1" dirty="0" smtClean="0"/>
          </a:p>
          <a:p>
            <a:pPr marL="914400" lvl="1" indent="-514350"/>
            <a:r>
              <a:rPr lang="en-US" sz="1400" dirty="0" err="1" smtClean="0"/>
              <a:t>Strategi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r>
              <a:rPr lang="en-US" sz="1400" dirty="0" smtClean="0"/>
              <a:t> </a:t>
            </a:r>
            <a:r>
              <a:rPr lang="id-ID" sz="1400" dirty="0" smtClean="0"/>
              <a:t> Tunggal</a:t>
            </a:r>
            <a:endParaRPr lang="en-US" sz="1400" dirty="0" smtClean="0"/>
          </a:p>
          <a:p>
            <a:pPr marL="914400" lvl="1" indent="-514350"/>
            <a:r>
              <a:rPr lang="en-US" sz="1400" dirty="0" err="1" smtClean="0"/>
              <a:t>Diversifikasi</a:t>
            </a:r>
            <a:r>
              <a:rPr lang="en-US" sz="1400" dirty="0" smtClean="0"/>
              <a:t> </a:t>
            </a:r>
            <a:r>
              <a:rPr lang="en-US" sz="1400" dirty="0" err="1" smtClean="0"/>
              <a:t>terkait</a:t>
            </a:r>
            <a:r>
              <a:rPr lang="en-US" sz="1400" dirty="0" smtClean="0"/>
              <a:t> </a:t>
            </a:r>
          </a:p>
          <a:p>
            <a:pPr marL="914400" lvl="1" indent="-514350"/>
            <a:r>
              <a:rPr lang="en-US" sz="1400" dirty="0" err="1" smtClean="0"/>
              <a:t>Diversifikasi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terkait</a:t>
            </a:r>
            <a:r>
              <a:rPr lang="en-US" sz="1400" dirty="0" smtClean="0"/>
              <a:t> </a:t>
            </a: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b="1" dirty="0" err="1" smtClean="0"/>
              <a:t>Strategi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Bisnis</a:t>
            </a:r>
            <a:r>
              <a:rPr lang="en-US" sz="1800" b="1" dirty="0" smtClean="0"/>
              <a:t> </a:t>
            </a:r>
            <a:r>
              <a:rPr lang="id-ID" sz="1800" b="1" dirty="0" smtClean="0"/>
              <a:t>(</a:t>
            </a:r>
            <a:r>
              <a:rPr lang="id-ID" sz="1800" b="1" i="1" dirty="0" smtClean="0"/>
              <a:t>business strategy</a:t>
            </a:r>
            <a:r>
              <a:rPr lang="id-ID" sz="1800" b="1" dirty="0" smtClean="0"/>
              <a:t>)</a:t>
            </a:r>
            <a:endParaRPr lang="en-US" sz="1800" b="1" dirty="0" smtClean="0"/>
          </a:p>
          <a:p>
            <a:pPr marL="914400" lvl="1" indent="-514350"/>
            <a:r>
              <a:rPr lang="id-ID" sz="1400" dirty="0" smtClean="0"/>
              <a:t>D</a:t>
            </a:r>
            <a:r>
              <a:rPr lang="en-US" sz="1400" dirty="0" err="1" smtClean="0"/>
              <a:t>iferensiasi</a:t>
            </a:r>
            <a:r>
              <a:rPr lang="en-US" sz="1400" dirty="0" smtClean="0"/>
              <a:t> </a:t>
            </a:r>
            <a:r>
              <a:rPr lang="id-ID" sz="1400" dirty="0" smtClean="0"/>
              <a:t> (</a:t>
            </a:r>
            <a:r>
              <a:rPr lang="id-ID" sz="1400" i="1" dirty="0" smtClean="0"/>
              <a:t>differentiation</a:t>
            </a:r>
            <a:r>
              <a:rPr lang="id-ID" sz="1400" dirty="0" smtClean="0"/>
              <a:t>)</a:t>
            </a:r>
            <a:endParaRPr lang="en-US" sz="1400" dirty="0" smtClean="0"/>
          </a:p>
          <a:p>
            <a:pPr marL="914400" lvl="1" indent="-514350"/>
            <a:r>
              <a:rPr lang="id-ID" sz="1400" dirty="0" smtClean="0"/>
              <a:t>K</a:t>
            </a:r>
            <a:r>
              <a:rPr lang="en-US" sz="1400" dirty="0" err="1" smtClean="0"/>
              <a:t>epemimpinan</a:t>
            </a:r>
            <a:r>
              <a:rPr lang="id-ID" sz="1400" dirty="0" smtClean="0"/>
              <a:t> </a:t>
            </a:r>
            <a:r>
              <a:rPr lang="en-US" sz="1400" dirty="0" err="1" smtClean="0"/>
              <a:t>biaya</a:t>
            </a:r>
            <a:r>
              <a:rPr lang="id-ID" sz="1400" dirty="0" smtClean="0"/>
              <a:t> (</a:t>
            </a:r>
            <a:r>
              <a:rPr lang="id-ID" sz="1400" i="1" dirty="0" smtClean="0"/>
              <a:t>cost leadership</a:t>
            </a:r>
            <a:r>
              <a:rPr lang="id-ID" sz="1400" dirty="0" smtClean="0"/>
              <a:t>)</a:t>
            </a:r>
            <a:endParaRPr lang="en-US" sz="1400" dirty="0" smtClean="0"/>
          </a:p>
          <a:p>
            <a:pPr marL="914400" lvl="1" indent="-514350"/>
            <a:r>
              <a:rPr lang="en-US" sz="1400" dirty="0" err="1" smtClean="0"/>
              <a:t>fokus</a:t>
            </a:r>
            <a:r>
              <a:rPr lang="en-US" sz="1400" dirty="0" smtClean="0"/>
              <a:t> </a:t>
            </a:r>
            <a:r>
              <a:rPr lang="id-ID" sz="1400" dirty="0" smtClean="0"/>
              <a:t>(</a:t>
            </a:r>
            <a:r>
              <a:rPr lang="id-ID" sz="1400" i="1" dirty="0" smtClean="0"/>
              <a:t>focus</a:t>
            </a:r>
            <a:r>
              <a:rPr lang="id-ID" sz="1400" dirty="0" smtClean="0"/>
              <a:t>)</a:t>
            </a: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b="1" dirty="0" err="1" smtClean="0"/>
              <a:t>Strategi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fungsional</a:t>
            </a:r>
            <a:r>
              <a:rPr lang="en-US" sz="1800" b="1" dirty="0" smtClean="0"/>
              <a:t> </a:t>
            </a:r>
            <a:r>
              <a:rPr lang="id-ID" sz="1800" b="1" dirty="0" smtClean="0"/>
              <a:t>(</a:t>
            </a:r>
            <a:r>
              <a:rPr lang="id-ID" sz="1800" b="1" i="1" dirty="0" smtClean="0"/>
              <a:t>functional strategy</a:t>
            </a:r>
            <a:r>
              <a:rPr lang="id-ID" sz="1800" b="1" dirty="0" smtClean="0"/>
              <a:t>)</a:t>
            </a:r>
            <a:endParaRPr lang="en-US" sz="1800" b="1" dirty="0" smtClean="0"/>
          </a:p>
          <a:p>
            <a:pPr marL="914400" lvl="1" indent="-514350"/>
            <a:r>
              <a:rPr lang="id-ID" sz="1400" dirty="0" smtClean="0"/>
              <a:t>K</a:t>
            </a:r>
            <a:r>
              <a:rPr lang="en-US" sz="1400" dirty="0" err="1" smtClean="0"/>
              <a:t>euangan</a:t>
            </a:r>
            <a:r>
              <a:rPr lang="en-US" sz="1400" dirty="0" smtClean="0"/>
              <a:t> </a:t>
            </a:r>
            <a:r>
              <a:rPr lang="id-ID" sz="1400" dirty="0" smtClean="0"/>
              <a:t>(</a:t>
            </a:r>
            <a:r>
              <a:rPr lang="id-ID" sz="1400" i="1" dirty="0" smtClean="0"/>
              <a:t>finance</a:t>
            </a:r>
            <a:r>
              <a:rPr lang="id-ID" sz="1400" dirty="0" smtClean="0"/>
              <a:t>)</a:t>
            </a:r>
            <a:endParaRPr lang="en-US" sz="1400" dirty="0" smtClean="0"/>
          </a:p>
          <a:p>
            <a:pPr marL="914400" lvl="1" indent="-514350"/>
            <a:r>
              <a:rPr lang="id-ID" sz="1400" dirty="0" smtClean="0"/>
              <a:t>P</a:t>
            </a:r>
            <a:r>
              <a:rPr lang="en-US" sz="1400" dirty="0" err="1" smtClean="0"/>
              <a:t>emasaran</a:t>
            </a:r>
            <a:r>
              <a:rPr lang="en-US" sz="1400" dirty="0" smtClean="0"/>
              <a:t> </a:t>
            </a:r>
            <a:r>
              <a:rPr lang="id-ID" sz="1400" dirty="0" smtClean="0"/>
              <a:t> (</a:t>
            </a:r>
            <a:r>
              <a:rPr lang="id-ID" sz="1400" i="1" dirty="0" smtClean="0"/>
              <a:t>marketing</a:t>
            </a:r>
            <a:r>
              <a:rPr lang="id-ID" sz="1400" dirty="0" smtClean="0"/>
              <a:t>)</a:t>
            </a:r>
            <a:endParaRPr lang="en-US" sz="1400" dirty="0" smtClean="0"/>
          </a:p>
          <a:p>
            <a:pPr marL="914400" lvl="1" indent="-514350"/>
            <a:r>
              <a:rPr lang="id-ID" sz="1400" dirty="0" smtClean="0"/>
              <a:t>O</a:t>
            </a:r>
            <a:r>
              <a:rPr lang="en-US" sz="1400" dirty="0" err="1" smtClean="0"/>
              <a:t>perasi</a:t>
            </a:r>
            <a:r>
              <a:rPr lang="en-US" sz="1400" dirty="0" smtClean="0"/>
              <a:t> </a:t>
            </a:r>
            <a:r>
              <a:rPr lang="id-ID" sz="1400" dirty="0" smtClean="0"/>
              <a:t>(</a:t>
            </a:r>
            <a:r>
              <a:rPr lang="id-ID" sz="1400" i="1" dirty="0" smtClean="0"/>
              <a:t>operation</a:t>
            </a:r>
            <a:r>
              <a:rPr lang="id-ID" sz="1400" dirty="0" smtClean="0"/>
              <a:t>)</a:t>
            </a:r>
            <a:endParaRPr lang="en-US" sz="1400" dirty="0" smtClean="0"/>
          </a:p>
          <a:p>
            <a:pPr marL="914400" lvl="1" indent="-514350"/>
            <a:r>
              <a:rPr lang="id-ID" sz="1400" dirty="0" smtClean="0"/>
              <a:t>M</a:t>
            </a:r>
            <a:r>
              <a:rPr lang="en-US" sz="1400" dirty="0" err="1" smtClean="0"/>
              <a:t>anajemen</a:t>
            </a:r>
            <a:r>
              <a:rPr lang="en-US" sz="1400" dirty="0" smtClean="0"/>
              <a:t> SDM </a:t>
            </a:r>
            <a:r>
              <a:rPr lang="id-ID" sz="1400" dirty="0" smtClean="0"/>
              <a:t>(</a:t>
            </a:r>
            <a:r>
              <a:rPr lang="id-ID" sz="1400" i="1" dirty="0" smtClean="0"/>
              <a:t>human resource management</a:t>
            </a:r>
            <a:r>
              <a:rPr lang="id-ID" sz="1400" dirty="0" smtClean="0"/>
              <a:t>)</a:t>
            </a:r>
            <a:endParaRPr lang="en-US" sz="1400" dirty="0" smtClean="0"/>
          </a:p>
          <a:p>
            <a:pPr marL="914400" lvl="1" indent="-514350"/>
            <a:r>
              <a:rPr lang="id-ID" sz="1400" dirty="0" smtClean="0"/>
              <a:t>Penelitian dan pengembangan (</a:t>
            </a:r>
            <a:r>
              <a:rPr lang="id-ID" sz="1400" i="1" dirty="0" smtClean="0"/>
              <a:t>reserach </a:t>
            </a:r>
            <a:r>
              <a:rPr lang="en-US" sz="1400" i="1" dirty="0" smtClean="0"/>
              <a:t> &amp; </a:t>
            </a:r>
            <a:r>
              <a:rPr lang="id-ID" sz="1400" i="1" dirty="0" smtClean="0"/>
              <a:t>development</a:t>
            </a:r>
            <a:r>
              <a:rPr lang="id-ID" sz="1400" dirty="0" smtClean="0"/>
              <a:t>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id-ID" sz="3200" dirty="0" smtClean="0">
                <a:solidFill>
                  <a:srgbClr val="00B0F0"/>
                </a:solidFill>
              </a:rPr>
              <a:t>Pemilihan Strategi Memasuki Pasar Internasional</a:t>
            </a:r>
            <a:endParaRPr lang="en-US" sz="3200" dirty="0"/>
          </a:p>
        </p:txBody>
      </p:sp>
      <p:pic>
        <p:nvPicPr>
          <p:cNvPr id="4" name="Picture 4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>
            <a:lum contrast="10000"/>
          </a:blip>
          <a:stretch>
            <a:fillRect/>
          </a:stretch>
        </p:blipFill>
        <p:spPr>
          <a:xfrm>
            <a:off x="1143000" y="1066800"/>
            <a:ext cx="7086599" cy="4647156"/>
          </a:xfrm>
          <a:noFill/>
          <a:ln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074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533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EVALUASI  MAHASISWA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357298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Jawablah Pertanyaan di Bawah Ini !!!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14489"/>
            <a:ext cx="8153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Wingdings" pitchFamily="2" charset="2"/>
              <a:buChar char="q"/>
            </a:pPr>
            <a:r>
              <a:rPr lang="id-ID" dirty="0" smtClean="0"/>
              <a:t>Tingkatan Manajemen Strategi Internasional yaitu :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Strategi Perusahaan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Strategi Bisnis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Strategi Fungsional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rgbClr val="FF0000"/>
                </a:solidFill>
              </a:rPr>
              <a:t>Semua Benar</a:t>
            </a:r>
          </a:p>
          <a:p>
            <a:pPr marL="542925" indent="-271463">
              <a:buFont typeface="+mj-lt"/>
              <a:buAutoNum type="alphaLcParenR"/>
            </a:pPr>
            <a:endParaRPr lang="id-ID" dirty="0"/>
          </a:p>
          <a:p>
            <a:pPr marL="542925" indent="-271463"/>
            <a:endParaRPr lang="id-ID" dirty="0" smtClean="0"/>
          </a:p>
          <a:p>
            <a:pPr marL="271463" lvl="1" indent="-271463">
              <a:buFont typeface="Wingdings" pitchFamily="2" charset="2"/>
              <a:buChar char="q"/>
            </a:pPr>
            <a:r>
              <a:rPr lang="en-US" dirty="0" err="1" smtClean="0">
                <a:cs typeface="Arial" pitchFamily="34" charset="0"/>
              </a:rPr>
              <a:t>Memanfaatkan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kompetensi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inti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atau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keuntungan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khusus</a:t>
            </a:r>
            <a:r>
              <a:rPr lang="en-US" dirty="0" smtClean="0">
                <a:cs typeface="Arial" pitchFamily="34" charset="0"/>
              </a:rPr>
              <a:t> yang </a:t>
            </a:r>
            <a:r>
              <a:rPr lang="en-US" dirty="0" err="1" smtClean="0">
                <a:cs typeface="Arial" pitchFamily="34" charset="0"/>
              </a:rPr>
              <a:t>dikembangkan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id-ID" dirty="0" smtClean="0">
                <a:cs typeface="Arial" pitchFamily="34" charset="0"/>
              </a:rPr>
              <a:t>domestik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sebagai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senjata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kompetitif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utama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id-ID" dirty="0" smtClean="0">
                <a:cs typeface="Arial" pitchFamily="34" charset="0"/>
              </a:rPr>
              <a:t>untuk masuk </a:t>
            </a:r>
            <a:r>
              <a:rPr lang="en-US" dirty="0" err="1" smtClean="0">
                <a:cs typeface="Arial" pitchFamily="34" charset="0"/>
              </a:rPr>
              <a:t>di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pasar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luar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negeri</a:t>
            </a:r>
            <a:r>
              <a:rPr lang="id-ID" dirty="0" smtClean="0">
                <a:cs typeface="Arial" pitchFamily="34" charset="0"/>
              </a:rPr>
              <a:t> disebut :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Strategi Global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Strategi Multidomestik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rgbClr val="FF0000"/>
                </a:solidFill>
                <a:ea typeface="Tahoma" pitchFamily="34" charset="0"/>
                <a:cs typeface="Arial" pitchFamily="34" charset="0"/>
              </a:rPr>
              <a:t>Strategi Replikasi Domestik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Strategi Transnasional</a:t>
            </a:r>
            <a:endParaRPr lang="en-US" dirty="0">
              <a:ea typeface="Tahoma" pitchFamily="34" charset="0"/>
              <a:cs typeface="Arial" pitchFamily="34" charset="0"/>
            </a:endParaRPr>
          </a:p>
          <a:p>
            <a:pPr marL="271463" indent="-271463">
              <a:buFont typeface="Wingdings" pitchFamily="2" charset="2"/>
              <a:buChar char="q"/>
            </a:pPr>
            <a:endParaRPr lang="id-ID" dirty="0" smtClean="0"/>
          </a:p>
          <a:p>
            <a:pPr marL="271463" indent="-271463"/>
            <a:endParaRPr lang="id-ID" dirty="0" smtClean="0"/>
          </a:p>
          <a:p>
            <a:pPr marL="271463" indent="-271463">
              <a:buFont typeface="Wingdings" pitchFamily="2" charset="2"/>
              <a:buChar char="q"/>
            </a:pP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2928926" y="857232"/>
            <a:ext cx="3370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rgbClr val="00B0F0"/>
                </a:solidFill>
              </a:rPr>
              <a:t>Manajemen Strategi Internasional</a:t>
            </a:r>
            <a:endParaRPr lang="id-ID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19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642910" y="1214422"/>
            <a:ext cx="814393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Tujuan Intruksional Umum</a:t>
            </a:r>
          </a:p>
          <a:p>
            <a:r>
              <a:rPr lang="id-ID" sz="2000" dirty="0" smtClean="0"/>
              <a:t>Mahasiswa mampu menjelaskan dan menganalisis implementasi Bisnis Internasional.</a:t>
            </a:r>
          </a:p>
          <a:p>
            <a:endParaRPr lang="id-ID" sz="2000" b="1" dirty="0" smtClean="0"/>
          </a:p>
          <a:p>
            <a:r>
              <a:rPr lang="id-ID" sz="2000" dirty="0" smtClean="0"/>
              <a:t>Tujuan Intruksional Khusus</a:t>
            </a:r>
          </a:p>
          <a:p>
            <a:r>
              <a:rPr lang="id-ID" sz="2000" dirty="0" smtClean="0"/>
              <a:t>Setelah mempelajari bab ini, Anda diharapkan mampu :</a:t>
            </a:r>
          </a:p>
          <a:p>
            <a:pPr marL="274638" indent="-274638">
              <a:buFont typeface="+mj-lt"/>
              <a:buAutoNum type="arabicPeriod"/>
            </a:pPr>
            <a:r>
              <a:rPr lang="id-ID" sz="2000" dirty="0" smtClean="0"/>
              <a:t>Menguraikan tantangan manajemen strategi internasional</a:t>
            </a:r>
          </a:p>
          <a:p>
            <a:pPr marL="274638" indent="-274638">
              <a:buFont typeface="+mj-lt"/>
              <a:buAutoNum type="arabicPeriod"/>
            </a:pPr>
            <a:r>
              <a:rPr lang="id-ID" sz="2000" dirty="0" smtClean="0"/>
              <a:t>Menguraikan alternatif strategi internasional</a:t>
            </a:r>
          </a:p>
          <a:p>
            <a:pPr marL="274638" indent="-274638">
              <a:buFont typeface="+mj-lt"/>
              <a:buAutoNum type="arabicPeriod"/>
            </a:pPr>
            <a:r>
              <a:rPr lang="id-ID" sz="2000" dirty="0" smtClean="0"/>
              <a:t>Menyusun strategi internasional</a:t>
            </a:r>
          </a:p>
          <a:p>
            <a:pPr marL="274638" indent="-274638">
              <a:buFont typeface="+mj-lt"/>
              <a:buAutoNum type="arabicPeriod"/>
            </a:pPr>
            <a:r>
              <a:rPr lang="id-ID" sz="2000" dirty="0" smtClean="0"/>
              <a:t>Menguraikan level-level strategi internasional</a:t>
            </a:r>
          </a:p>
          <a:p>
            <a:pPr marL="274638" indent="-274638">
              <a:buFont typeface="+mj-lt"/>
              <a:buAutoNum type="arabicPeriod"/>
            </a:pPr>
            <a:r>
              <a:rPr lang="id-ID" sz="2000" dirty="0" smtClean="0"/>
              <a:t>Menjelaskan strategi aliansi internasional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457200" y="1214422"/>
            <a:ext cx="8153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buFont typeface="Wingdings" pitchFamily="2" charset="2"/>
              <a:buChar char="q"/>
            </a:pPr>
            <a:r>
              <a:rPr lang="id-ID" sz="2000" dirty="0" smtClean="0"/>
              <a:t>Siapa yang dapat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bantuan</a:t>
            </a:r>
            <a:r>
              <a:rPr lang="en-US" sz="2000" dirty="0" smtClean="0"/>
              <a:t> </a:t>
            </a:r>
            <a:r>
              <a:rPr lang="en-US" sz="2000" dirty="0" err="1" smtClean="0"/>
              <a:t>teknis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puncak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id-ID" sz="2000" dirty="0" smtClean="0"/>
              <a:t>?</a:t>
            </a:r>
            <a:endParaRPr lang="en-US" sz="2000" dirty="0" smtClean="0"/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rgbClr val="FF0000"/>
                </a:solidFill>
              </a:rPr>
              <a:t>Staf Perencanaan</a:t>
            </a:r>
            <a:endParaRPr lang="id-ID" dirty="0" smtClean="0">
              <a:solidFill>
                <a:srgbClr val="FF0000"/>
              </a:solidFill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Staf Keuangan</a:t>
            </a:r>
            <a:endParaRPr lang="id-ID" dirty="0" smtClean="0"/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Staf Sumber Daya Manusia</a:t>
            </a:r>
            <a:endParaRPr lang="id-ID" dirty="0" smtClean="0"/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Staf Pemasaran</a:t>
            </a:r>
            <a:endParaRPr lang="id-ID" dirty="0" smtClean="0"/>
          </a:p>
          <a:p>
            <a:pPr marL="542925" indent="-271463">
              <a:buFont typeface="+mj-lt"/>
              <a:buAutoNum type="alphaLcParenR"/>
            </a:pPr>
            <a:endParaRPr lang="id-ID" dirty="0"/>
          </a:p>
          <a:p>
            <a:pPr marL="542925" indent="-271463"/>
            <a:endParaRPr lang="id-ID" dirty="0" smtClean="0"/>
          </a:p>
          <a:p>
            <a:pPr marL="271463" lvl="1" indent="-271463">
              <a:buFont typeface="Wingdings" pitchFamily="2" charset="2"/>
              <a:buChar char="q"/>
            </a:pPr>
            <a:r>
              <a:rPr lang="en-US" dirty="0" smtClean="0"/>
              <a:t>D</a:t>
            </a:r>
            <a:r>
              <a:rPr lang="id-ID" dirty="0" smtClean="0"/>
              <a:t>ibawah ini adalah strategi fungsional perusahaan, kecuali :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Keuangan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Pemasaran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rgbClr val="FF0000"/>
                </a:solidFill>
                <a:ea typeface="Tahoma" pitchFamily="34" charset="0"/>
                <a:cs typeface="Arial" pitchFamily="34" charset="0"/>
              </a:rPr>
              <a:t>Hukum</a:t>
            </a:r>
            <a:endParaRPr lang="id-ID" dirty="0" smtClean="0">
              <a:solidFill>
                <a:srgbClr val="FF0000"/>
              </a:solidFill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Sumber Daya Manusia</a:t>
            </a:r>
            <a:endParaRPr lang="en-US" dirty="0">
              <a:ea typeface="Tahoma" pitchFamily="34" charset="0"/>
              <a:cs typeface="Arial" pitchFamily="34" charset="0"/>
            </a:endParaRPr>
          </a:p>
          <a:p>
            <a:pPr marL="271463" indent="-271463">
              <a:buFont typeface="Wingdings" pitchFamily="2" charset="2"/>
              <a:buChar char="q"/>
            </a:pPr>
            <a:endParaRPr lang="id-ID" dirty="0" smtClean="0"/>
          </a:p>
          <a:p>
            <a:pPr marL="271463" indent="-271463"/>
            <a:endParaRPr lang="id-ID" dirty="0" smtClean="0"/>
          </a:p>
          <a:p>
            <a:pPr marL="271463" indent="-271463">
              <a:buFont typeface="Wingdings" pitchFamily="2" charset="2"/>
              <a:buChar char="q"/>
            </a:pP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457200" y="1214422"/>
            <a:ext cx="8153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buFont typeface="Wingdings" pitchFamily="2" charset="2"/>
              <a:buChar char="q"/>
            </a:pPr>
            <a:r>
              <a:rPr lang="id-ID" sz="2000" dirty="0" smtClean="0"/>
              <a:t>P</a:t>
            </a:r>
            <a:r>
              <a:rPr lang="en-US" sz="2000" dirty="0" smtClean="0"/>
              <a:t>roses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komperehesif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merumuskan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mengimplementasikan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agar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bersaing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r>
              <a:rPr lang="id-ID" sz="2000" dirty="0" smtClean="0"/>
              <a:t> disebut :</a:t>
            </a:r>
            <a:endParaRPr lang="en-US" sz="2000" dirty="0" smtClean="0"/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Strategi Perusahaan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Manajemen Strategi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Strategi Fungsional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rgbClr val="FF0000"/>
                </a:solidFill>
              </a:rPr>
              <a:t>Manajemen Strategi Internasional</a:t>
            </a:r>
          </a:p>
          <a:p>
            <a:pPr marL="542925" indent="-271463">
              <a:buFont typeface="+mj-lt"/>
              <a:buAutoNum type="alphaLcParenR"/>
            </a:pPr>
            <a:endParaRPr lang="id-ID" dirty="0"/>
          </a:p>
          <a:p>
            <a:pPr marL="542925" indent="-271463"/>
            <a:endParaRPr lang="id-ID" dirty="0" smtClean="0"/>
          </a:p>
          <a:p>
            <a:pPr marL="271463" lvl="1" indent="-271463">
              <a:buFont typeface="Wingdings" pitchFamily="2" charset="2"/>
              <a:buChar char="q"/>
            </a:pP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global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global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id-ID" dirty="0" smtClean="0"/>
              <a:t>perusahaan </a:t>
            </a:r>
            <a:r>
              <a:rPr lang="en-US" dirty="0" smtClean="0"/>
              <a:t> </a:t>
            </a:r>
            <a:r>
              <a:rPr lang="en-US" dirty="0" err="1" smtClean="0"/>
              <a:t>multidomestik</a:t>
            </a:r>
            <a:r>
              <a:rPr lang="id-ID" dirty="0" smtClean="0">
                <a:cs typeface="Arial" pitchFamily="34" charset="0"/>
              </a:rPr>
              <a:t> disebut :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Strategi Global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Strategi Multidomestik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Strategi Replikasi Multidomestik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rgbClr val="FF0000"/>
                </a:solidFill>
                <a:ea typeface="Tahoma" pitchFamily="34" charset="0"/>
                <a:cs typeface="Arial" pitchFamily="34" charset="0"/>
              </a:rPr>
              <a:t>Strategi Transnasional</a:t>
            </a:r>
            <a:endParaRPr lang="en-US" dirty="0">
              <a:solidFill>
                <a:srgbClr val="FF0000"/>
              </a:solidFill>
              <a:ea typeface="Tahoma" pitchFamily="34" charset="0"/>
              <a:cs typeface="Arial" pitchFamily="34" charset="0"/>
            </a:endParaRPr>
          </a:p>
          <a:p>
            <a:pPr marL="271463" indent="-271463">
              <a:buFont typeface="Wingdings" pitchFamily="2" charset="2"/>
              <a:buChar char="q"/>
            </a:pPr>
            <a:endParaRPr lang="id-ID" dirty="0" smtClean="0"/>
          </a:p>
          <a:p>
            <a:pPr marL="271463" indent="-271463"/>
            <a:endParaRPr lang="id-ID" dirty="0" smtClean="0"/>
          </a:p>
          <a:p>
            <a:pPr marL="271463" indent="-271463">
              <a:buFont typeface="Wingdings" pitchFamily="2" charset="2"/>
              <a:buChar char="q"/>
            </a:pP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22</a:t>
            </a:fld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457200" y="1214422"/>
            <a:ext cx="8153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buFont typeface="Wingdings" pitchFamily="2" charset="2"/>
              <a:buChar char="q"/>
            </a:pPr>
            <a:r>
              <a:rPr lang="id-ID" sz="2000" dirty="0" smtClean="0"/>
              <a:t>Sumber-sumber keunggulan bersaing didapat dari pernyataan dibawah ini, kecuali:</a:t>
            </a:r>
            <a:endParaRPr lang="en-US" sz="2000" dirty="0" smtClean="0"/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Efisiensi Global</a:t>
            </a:r>
            <a:endParaRPr lang="id-ID" dirty="0" smtClean="0"/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rgbClr val="FF0000"/>
                </a:solidFill>
              </a:rPr>
              <a:t>Adaptasi internasional</a:t>
            </a:r>
            <a:endParaRPr lang="id-ID" dirty="0" smtClean="0">
              <a:solidFill>
                <a:srgbClr val="FF0000"/>
              </a:solidFill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Pembelajaran di seluruh dunia</a:t>
            </a:r>
            <a:endParaRPr lang="id-ID" dirty="0" smtClean="0"/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Fleksibilitas Multinasional</a:t>
            </a:r>
            <a:endParaRPr lang="id-ID" dirty="0" smtClean="0"/>
          </a:p>
          <a:p>
            <a:pPr marL="542925" indent="-271463">
              <a:buFont typeface="+mj-lt"/>
              <a:buAutoNum type="alphaLcParenR"/>
            </a:pPr>
            <a:endParaRPr lang="id-ID" dirty="0"/>
          </a:p>
          <a:p>
            <a:pPr marL="542925" indent="-271463"/>
            <a:endParaRPr lang="id-ID" dirty="0" smtClean="0"/>
          </a:p>
          <a:p>
            <a:pPr marL="271463" lvl="1" indent="-271463">
              <a:buFont typeface="Wingdings" pitchFamily="2" charset="2"/>
              <a:buChar char="q"/>
            </a:pPr>
            <a:r>
              <a:rPr lang="en-US" dirty="0" smtClean="0"/>
              <a:t>S</a:t>
            </a:r>
            <a:r>
              <a:rPr lang="id-ID" dirty="0" smtClean="0"/>
              <a:t>iapakah pihak yang paling bertanggung jawab atas perencanaan strategis?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Kepala Bidang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Dewan komisaris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rgbClr val="FF0000"/>
                </a:solidFill>
                <a:ea typeface="Tahoma" pitchFamily="34" charset="0"/>
                <a:cs typeface="Arial" pitchFamily="34" charset="0"/>
              </a:rPr>
              <a:t>Eksekutif tingkat atas dan manajer senior</a:t>
            </a:r>
            <a:endParaRPr lang="id-ID" dirty="0" smtClean="0">
              <a:solidFill>
                <a:srgbClr val="FF0000"/>
              </a:solidFill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Manajer junior </a:t>
            </a:r>
            <a:endParaRPr lang="en-US" dirty="0">
              <a:ea typeface="Tahoma" pitchFamily="34" charset="0"/>
              <a:cs typeface="Arial" pitchFamily="34" charset="0"/>
            </a:endParaRPr>
          </a:p>
          <a:p>
            <a:pPr marL="271463" indent="-271463">
              <a:buFont typeface="Wingdings" pitchFamily="2" charset="2"/>
              <a:buChar char="q"/>
            </a:pPr>
            <a:endParaRPr lang="id-ID" dirty="0" smtClean="0"/>
          </a:p>
          <a:p>
            <a:pPr marL="271463" indent="-271463"/>
            <a:endParaRPr lang="id-ID" dirty="0" smtClean="0"/>
          </a:p>
          <a:p>
            <a:pPr marL="271463" indent="-271463">
              <a:buFont typeface="Wingdings" pitchFamily="2" charset="2"/>
              <a:buChar char="q"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1447800" y="533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EVALUASI  MAHASISWA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357298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Jawablah Pertanyaan di Bawah Ini !!!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14489"/>
            <a:ext cx="8153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>
              <a:buFont typeface="Wingdings" pitchFamily="2" charset="2"/>
              <a:buChar char="q"/>
            </a:pPr>
            <a:r>
              <a:rPr lang="id-ID" dirty="0" smtClean="0"/>
              <a:t>Tingkatan Manajemen Strategi Internasional yaitu :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Strategi Perusahaan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Strategi Bisnis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Strategi Fungsional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rgbClr val="FF0000"/>
                </a:solidFill>
              </a:rPr>
              <a:t>Semua Benar</a:t>
            </a:r>
          </a:p>
          <a:p>
            <a:pPr marL="542925" indent="-271463">
              <a:buFont typeface="+mj-lt"/>
              <a:buAutoNum type="alphaLcParenR"/>
            </a:pPr>
            <a:endParaRPr lang="id-ID" dirty="0"/>
          </a:p>
          <a:p>
            <a:pPr marL="542925" indent="-271463"/>
            <a:endParaRPr lang="id-ID" dirty="0" smtClean="0"/>
          </a:p>
          <a:p>
            <a:pPr marL="271463" lvl="1" indent="-271463">
              <a:buFont typeface="Wingdings" pitchFamily="2" charset="2"/>
              <a:buChar char="q"/>
            </a:pPr>
            <a:r>
              <a:rPr lang="en-US" dirty="0" err="1" smtClean="0">
                <a:cs typeface="Arial" pitchFamily="34" charset="0"/>
              </a:rPr>
              <a:t>Memanfaatkan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kompetensi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inti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atau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keuntungan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khusus</a:t>
            </a:r>
            <a:r>
              <a:rPr lang="en-US" dirty="0" smtClean="0">
                <a:cs typeface="Arial" pitchFamily="34" charset="0"/>
              </a:rPr>
              <a:t> yang </a:t>
            </a:r>
            <a:r>
              <a:rPr lang="en-US" dirty="0" err="1" smtClean="0">
                <a:cs typeface="Arial" pitchFamily="34" charset="0"/>
              </a:rPr>
              <a:t>dikembangkan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id-ID" dirty="0" smtClean="0">
                <a:cs typeface="Arial" pitchFamily="34" charset="0"/>
              </a:rPr>
              <a:t>domestik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sebagai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senjata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kompetitif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utama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id-ID" dirty="0" smtClean="0">
                <a:cs typeface="Arial" pitchFamily="34" charset="0"/>
              </a:rPr>
              <a:t>untuk masuk </a:t>
            </a:r>
            <a:r>
              <a:rPr lang="en-US" dirty="0" err="1" smtClean="0">
                <a:cs typeface="Arial" pitchFamily="34" charset="0"/>
              </a:rPr>
              <a:t>di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pasar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luar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negeri</a:t>
            </a:r>
            <a:r>
              <a:rPr lang="id-ID" dirty="0" smtClean="0">
                <a:cs typeface="Arial" pitchFamily="34" charset="0"/>
              </a:rPr>
              <a:t> disebut :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Strategi Global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Strategi Multidomestik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rgbClr val="FF0000"/>
                </a:solidFill>
                <a:ea typeface="Tahoma" pitchFamily="34" charset="0"/>
                <a:cs typeface="Arial" pitchFamily="34" charset="0"/>
              </a:rPr>
              <a:t>Strategi Replikasi Domestik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Strategi Transnasional</a:t>
            </a:r>
            <a:endParaRPr lang="en-US" dirty="0">
              <a:ea typeface="Tahoma" pitchFamily="34" charset="0"/>
              <a:cs typeface="Arial" pitchFamily="34" charset="0"/>
            </a:endParaRPr>
          </a:p>
          <a:p>
            <a:pPr marL="271463" indent="-271463">
              <a:buFont typeface="Wingdings" pitchFamily="2" charset="2"/>
              <a:buChar char="q"/>
            </a:pPr>
            <a:endParaRPr lang="id-ID" dirty="0" smtClean="0"/>
          </a:p>
          <a:p>
            <a:pPr marL="271463" indent="-271463"/>
            <a:endParaRPr lang="id-ID" dirty="0" smtClean="0"/>
          </a:p>
          <a:p>
            <a:pPr marL="271463" indent="-271463">
              <a:buFont typeface="Wingdings" pitchFamily="2" charset="2"/>
              <a:buChar char="q"/>
            </a:pP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2928926" y="857232"/>
            <a:ext cx="3370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rgbClr val="00B0F0"/>
                </a:solidFill>
              </a:rPr>
              <a:t>Manajemen Strategi Internasional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457200" y="1214422"/>
            <a:ext cx="8153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buFont typeface="Wingdings" pitchFamily="2" charset="2"/>
              <a:buChar char="q"/>
            </a:pPr>
            <a:r>
              <a:rPr lang="id-ID" sz="2000" dirty="0" smtClean="0"/>
              <a:t>P</a:t>
            </a:r>
            <a:r>
              <a:rPr lang="en-US" sz="2000" dirty="0" smtClean="0"/>
              <a:t>roses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komperehesif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merumuskan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mengimplementasikan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en-US" sz="2000" dirty="0" smtClean="0"/>
              <a:t> agar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bersaing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r>
              <a:rPr lang="id-ID" sz="2000" dirty="0" smtClean="0"/>
              <a:t> disebut :</a:t>
            </a:r>
            <a:endParaRPr lang="en-US" sz="2000" dirty="0" smtClean="0"/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Strategi Perusahaan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Manajemen Strategi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Strategi Fungsional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rgbClr val="FF0000"/>
                </a:solidFill>
              </a:rPr>
              <a:t>Manajemen Strategi Internasional</a:t>
            </a:r>
          </a:p>
          <a:p>
            <a:pPr marL="542925" indent="-271463">
              <a:buFont typeface="+mj-lt"/>
              <a:buAutoNum type="alphaLcParenR"/>
            </a:pPr>
            <a:endParaRPr lang="id-ID" dirty="0"/>
          </a:p>
          <a:p>
            <a:pPr marL="542925" indent="-271463"/>
            <a:endParaRPr lang="id-ID" dirty="0" smtClean="0"/>
          </a:p>
          <a:p>
            <a:pPr marL="271463" lvl="1" indent="-271463">
              <a:buFont typeface="Wingdings" pitchFamily="2" charset="2"/>
              <a:buChar char="q"/>
            </a:pP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global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global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id-ID" dirty="0" smtClean="0"/>
              <a:t>perusahaan </a:t>
            </a:r>
            <a:r>
              <a:rPr lang="en-US" dirty="0" smtClean="0"/>
              <a:t> </a:t>
            </a:r>
            <a:r>
              <a:rPr lang="en-US" dirty="0" err="1" smtClean="0"/>
              <a:t>multidomestik</a:t>
            </a:r>
            <a:r>
              <a:rPr lang="id-ID" dirty="0" smtClean="0">
                <a:cs typeface="Arial" pitchFamily="34" charset="0"/>
              </a:rPr>
              <a:t> disebut :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Strategi Global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Strategi Multidomestik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Strategi Replikasi Multidomestik</a:t>
            </a: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rgbClr val="FF0000"/>
                </a:solidFill>
                <a:ea typeface="Tahoma" pitchFamily="34" charset="0"/>
                <a:cs typeface="Arial" pitchFamily="34" charset="0"/>
              </a:rPr>
              <a:t>Strategi Transnasional</a:t>
            </a:r>
            <a:endParaRPr lang="en-US" dirty="0">
              <a:solidFill>
                <a:srgbClr val="FF0000"/>
              </a:solidFill>
              <a:ea typeface="Tahoma" pitchFamily="34" charset="0"/>
              <a:cs typeface="Arial" pitchFamily="34" charset="0"/>
            </a:endParaRPr>
          </a:p>
          <a:p>
            <a:pPr marL="271463" indent="-271463">
              <a:buFont typeface="Wingdings" pitchFamily="2" charset="2"/>
              <a:buChar char="q"/>
            </a:pPr>
            <a:endParaRPr lang="id-ID" dirty="0" smtClean="0"/>
          </a:p>
          <a:p>
            <a:pPr marL="271463" indent="-271463"/>
            <a:endParaRPr lang="id-ID" dirty="0" smtClean="0"/>
          </a:p>
          <a:p>
            <a:pPr marL="271463" indent="-271463">
              <a:buFont typeface="Wingdings" pitchFamily="2" charset="2"/>
              <a:buChar char="q"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457200" y="1214422"/>
            <a:ext cx="8153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buFont typeface="Wingdings" pitchFamily="2" charset="2"/>
              <a:buChar char="q"/>
            </a:pPr>
            <a:r>
              <a:rPr lang="id-ID" sz="2000" dirty="0" smtClean="0"/>
              <a:t>Sumber-sumber keunggulan bersaing didapat dari pernyataan dibawah ini, kecuali:</a:t>
            </a:r>
            <a:endParaRPr lang="en-US" sz="2000" dirty="0" smtClean="0"/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Efisiensi Global</a:t>
            </a:r>
            <a:endParaRPr lang="id-ID" dirty="0" smtClean="0"/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rgbClr val="FF0000"/>
                </a:solidFill>
              </a:rPr>
              <a:t>Adaptasi internasional</a:t>
            </a:r>
            <a:endParaRPr lang="id-ID" dirty="0" smtClean="0">
              <a:solidFill>
                <a:srgbClr val="FF0000"/>
              </a:solidFill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Pembelajaran di seluruh dunia</a:t>
            </a:r>
            <a:endParaRPr lang="id-ID" dirty="0" smtClean="0"/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Fleksibilitas Multinasional</a:t>
            </a:r>
            <a:endParaRPr lang="id-ID" dirty="0" smtClean="0"/>
          </a:p>
          <a:p>
            <a:pPr marL="542925" indent="-271463">
              <a:buFont typeface="+mj-lt"/>
              <a:buAutoNum type="alphaLcParenR"/>
            </a:pPr>
            <a:endParaRPr lang="id-ID" dirty="0"/>
          </a:p>
          <a:p>
            <a:pPr marL="542925" indent="-271463"/>
            <a:endParaRPr lang="id-ID" dirty="0" smtClean="0"/>
          </a:p>
          <a:p>
            <a:pPr marL="271463" lvl="1" indent="-271463">
              <a:buFont typeface="Wingdings" pitchFamily="2" charset="2"/>
              <a:buChar char="q"/>
            </a:pPr>
            <a:r>
              <a:rPr lang="en-US" dirty="0" smtClean="0"/>
              <a:t>S</a:t>
            </a:r>
            <a:r>
              <a:rPr lang="id-ID" dirty="0" smtClean="0"/>
              <a:t>iapakah pihak yang paling bertanggung jawab atas perencanaan strategis?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Kepala Bidang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Dewan komisaris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rgbClr val="FF0000"/>
                </a:solidFill>
                <a:ea typeface="Tahoma" pitchFamily="34" charset="0"/>
                <a:cs typeface="Arial" pitchFamily="34" charset="0"/>
              </a:rPr>
              <a:t>Eksekutif tingkat atas dan manajer senior</a:t>
            </a:r>
            <a:endParaRPr lang="id-ID" dirty="0" smtClean="0">
              <a:solidFill>
                <a:srgbClr val="FF0000"/>
              </a:solidFill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Manajer junior </a:t>
            </a:r>
            <a:endParaRPr lang="en-US" dirty="0">
              <a:ea typeface="Tahoma" pitchFamily="34" charset="0"/>
              <a:cs typeface="Arial" pitchFamily="34" charset="0"/>
            </a:endParaRPr>
          </a:p>
          <a:p>
            <a:pPr marL="271463" indent="-271463">
              <a:buFont typeface="Wingdings" pitchFamily="2" charset="2"/>
              <a:buChar char="q"/>
            </a:pPr>
            <a:endParaRPr lang="id-ID" dirty="0" smtClean="0"/>
          </a:p>
          <a:p>
            <a:pPr marL="271463" indent="-271463"/>
            <a:endParaRPr lang="id-ID" dirty="0" smtClean="0"/>
          </a:p>
          <a:p>
            <a:pPr marL="271463" indent="-271463">
              <a:buFont typeface="Wingdings" pitchFamily="2" charset="2"/>
              <a:buChar char="q"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BISNIS INTERNASIONAL/SN642033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BCAA5-10B7-47F4-A875-414E0C1BC79D}" type="slidenum">
              <a:rPr lang="id-ID" smtClean="0"/>
              <a:pPr/>
              <a:t>6</a:t>
            </a:fld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457200" y="1214422"/>
            <a:ext cx="8153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buFont typeface="Wingdings" pitchFamily="2" charset="2"/>
              <a:buChar char="q"/>
            </a:pPr>
            <a:r>
              <a:rPr lang="id-ID" sz="2000" dirty="0" smtClean="0"/>
              <a:t>Siapa yang dapat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bantuan</a:t>
            </a:r>
            <a:r>
              <a:rPr lang="en-US" sz="2000" dirty="0" smtClean="0"/>
              <a:t> </a:t>
            </a:r>
            <a:r>
              <a:rPr lang="en-US" sz="2000" dirty="0" err="1" smtClean="0"/>
              <a:t>teknis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puncak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mengembangkan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strategi</a:t>
            </a:r>
            <a:r>
              <a:rPr lang="id-ID" sz="2000" dirty="0" smtClean="0"/>
              <a:t>?</a:t>
            </a:r>
            <a:endParaRPr lang="en-US" sz="2000" dirty="0" smtClean="0"/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rgbClr val="FF0000"/>
                </a:solidFill>
              </a:rPr>
              <a:t>Staf Perencanaan</a:t>
            </a:r>
            <a:endParaRPr lang="id-ID" dirty="0" smtClean="0">
              <a:solidFill>
                <a:srgbClr val="FF0000"/>
              </a:solidFill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Staf Keuangan</a:t>
            </a:r>
            <a:endParaRPr lang="id-ID" dirty="0" smtClean="0"/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Staf Sumber Daya Manusia</a:t>
            </a:r>
            <a:endParaRPr lang="id-ID" dirty="0" smtClean="0"/>
          </a:p>
          <a:p>
            <a:pPr marL="542925" indent="-271463">
              <a:buFont typeface="+mj-lt"/>
              <a:buAutoNum type="alphaLcParenR"/>
            </a:pPr>
            <a:r>
              <a:rPr lang="id-ID" dirty="0" smtClean="0"/>
              <a:t>Staf Pemasaran</a:t>
            </a:r>
            <a:endParaRPr lang="id-ID" dirty="0" smtClean="0"/>
          </a:p>
          <a:p>
            <a:pPr marL="542925" indent="-271463">
              <a:buFont typeface="+mj-lt"/>
              <a:buAutoNum type="alphaLcParenR"/>
            </a:pPr>
            <a:endParaRPr lang="id-ID" dirty="0"/>
          </a:p>
          <a:p>
            <a:pPr marL="542925" indent="-271463"/>
            <a:endParaRPr lang="id-ID" dirty="0" smtClean="0"/>
          </a:p>
          <a:p>
            <a:pPr marL="271463" lvl="1" indent="-271463">
              <a:buFont typeface="Wingdings" pitchFamily="2" charset="2"/>
              <a:buChar char="q"/>
            </a:pPr>
            <a:r>
              <a:rPr lang="en-US" dirty="0" smtClean="0"/>
              <a:t>D</a:t>
            </a:r>
            <a:r>
              <a:rPr lang="id-ID" dirty="0" smtClean="0"/>
              <a:t>ibawah ini adalah strategi fungsional perusahaan, kecuali :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Keuangan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Pemasaran</a:t>
            </a:r>
            <a:endParaRPr lang="id-ID" dirty="0" smtClean="0"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solidFill>
                  <a:srgbClr val="FF0000"/>
                </a:solidFill>
                <a:ea typeface="Tahoma" pitchFamily="34" charset="0"/>
                <a:cs typeface="Arial" pitchFamily="34" charset="0"/>
              </a:rPr>
              <a:t>Hukum</a:t>
            </a:r>
            <a:endParaRPr lang="id-ID" dirty="0" smtClean="0">
              <a:solidFill>
                <a:srgbClr val="FF0000"/>
              </a:solidFill>
              <a:ea typeface="Tahoma" pitchFamily="34" charset="0"/>
              <a:cs typeface="Arial" pitchFamily="34" charset="0"/>
            </a:endParaRPr>
          </a:p>
          <a:p>
            <a:pPr marL="542925" indent="-271463">
              <a:buFont typeface="+mj-lt"/>
              <a:buAutoNum type="alphaLcParenR"/>
            </a:pPr>
            <a:r>
              <a:rPr lang="id-ID" dirty="0" smtClean="0">
                <a:ea typeface="Tahoma" pitchFamily="34" charset="0"/>
                <a:cs typeface="Arial" pitchFamily="34" charset="0"/>
              </a:rPr>
              <a:t>Sumber Daya Manusia</a:t>
            </a:r>
            <a:endParaRPr lang="en-US" dirty="0">
              <a:ea typeface="Tahoma" pitchFamily="34" charset="0"/>
              <a:cs typeface="Arial" pitchFamily="34" charset="0"/>
            </a:endParaRPr>
          </a:p>
          <a:p>
            <a:pPr marL="271463" indent="-271463">
              <a:buFont typeface="Wingdings" pitchFamily="2" charset="2"/>
              <a:buChar char="q"/>
            </a:pPr>
            <a:endParaRPr lang="id-ID" dirty="0" smtClean="0"/>
          </a:p>
          <a:p>
            <a:pPr marL="271463" indent="-271463"/>
            <a:endParaRPr lang="id-ID" dirty="0" smtClean="0"/>
          </a:p>
          <a:p>
            <a:pPr marL="271463" indent="-271463">
              <a:buFont typeface="Wingdings" pitchFamily="2" charset="2"/>
              <a:buChar char="q"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00B0F0"/>
                </a:solidFill>
              </a:rPr>
              <a:t>Manajemen Strategi Internasional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en-US" sz="2000" dirty="0" err="1" smtClean="0">
                <a:latin typeface="+mj-lt"/>
              </a:rPr>
              <a:t>Manajemen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internasional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adalah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proses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perencanaan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manajemen</a:t>
            </a:r>
            <a:r>
              <a:rPr lang="en-US" sz="2000" dirty="0" smtClean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komperehesif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untuk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merumuskan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mengimplementasikan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</a:t>
            </a:r>
            <a:r>
              <a:rPr lang="en-US" sz="2000" dirty="0" smtClean="0">
                <a:latin typeface="+mj-lt"/>
              </a:rPr>
              <a:t> agar </a:t>
            </a:r>
            <a:r>
              <a:rPr lang="en-US" sz="2000" dirty="0" err="1" smtClean="0">
                <a:latin typeface="+mj-lt"/>
              </a:rPr>
              <a:t>perusahaan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dapat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bersaing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internasional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secara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efektif</a:t>
            </a:r>
            <a:r>
              <a:rPr lang="en-US" sz="2000" dirty="0" smtClean="0">
                <a:latin typeface="+mj-lt"/>
              </a:rPr>
              <a:t>.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2000" dirty="0" err="1" smtClean="0">
                <a:latin typeface="+mj-lt"/>
              </a:rPr>
              <a:t>Hasil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dari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manajemen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Internasional</a:t>
            </a:r>
            <a:r>
              <a:rPr lang="en-US" sz="2000" dirty="0" smtClean="0">
                <a:latin typeface="+mj-lt"/>
              </a:rPr>
              <a:t>:</a:t>
            </a:r>
          </a:p>
          <a:p>
            <a:pPr marL="693738" lvl="2" indent="-338138" algn="just">
              <a:buFont typeface="+mj-lt"/>
              <a:buAutoNum type="alphaLcPeriod"/>
            </a:pPr>
            <a:r>
              <a:rPr lang="en-US" sz="2000" dirty="0" err="1" smtClean="0">
                <a:latin typeface="+mj-lt"/>
              </a:rPr>
              <a:t>Pengembangan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berbagai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Perencanaan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</a:t>
            </a:r>
            <a:endParaRPr lang="en-US" sz="2000" dirty="0" smtClean="0">
              <a:latin typeface="+mj-lt"/>
            </a:endParaRPr>
          </a:p>
          <a:p>
            <a:pPr marL="693738" lvl="2" indent="-338138" algn="just">
              <a:buFont typeface="+mj-lt"/>
              <a:buAutoNum type="alphaLcPeriod"/>
            </a:pPr>
            <a:r>
              <a:rPr lang="en-US" sz="2000" dirty="0" err="1" smtClean="0">
                <a:latin typeface="+mj-lt"/>
              </a:rPr>
              <a:t>Pengembangan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berbagai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Internasional</a:t>
            </a:r>
            <a:endParaRPr lang="id-ID" sz="2000" dirty="0">
              <a:latin typeface="+mj-lt"/>
            </a:endParaRPr>
          </a:p>
          <a:p>
            <a:pPr marL="693738" lvl="2" indent="-338138" algn="just">
              <a:buFont typeface="+mj-lt"/>
              <a:buAutoNum type="alphaLcPeriod"/>
            </a:pPr>
            <a:r>
              <a:rPr lang="en-US" sz="2000" dirty="0" err="1" smtClean="0">
                <a:latin typeface="+mj-lt"/>
              </a:rPr>
              <a:t>Kerangka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kerja</a:t>
            </a:r>
            <a:r>
              <a:rPr lang="en-US" sz="2000" dirty="0" smtClean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komprehensif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untuk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mencapai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tujuan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perusahaan</a:t>
            </a:r>
            <a:r>
              <a:rPr lang="en-US" sz="2000" dirty="0" smtClean="0">
                <a:latin typeface="+mj-lt"/>
              </a:rPr>
              <a:t>. 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2000" dirty="0" err="1" smtClean="0">
                <a:latin typeface="+mj-lt"/>
              </a:rPr>
              <a:t>Secara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konseptual</a:t>
            </a:r>
            <a:r>
              <a:rPr lang="en-US" sz="2000" dirty="0" smtClean="0">
                <a:latin typeface="+mj-lt"/>
              </a:rPr>
              <a:t>, </a:t>
            </a:r>
            <a:r>
              <a:rPr lang="en-US" sz="2000" dirty="0" err="1" smtClean="0">
                <a:latin typeface="+mj-lt"/>
              </a:rPr>
              <a:t>banyak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terdapat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kemiripan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antara</a:t>
            </a:r>
            <a:r>
              <a:rPr lang="en-US" sz="2000" dirty="0" smtClean="0">
                <a:latin typeface="+mj-lt"/>
              </a:rPr>
              <a:t> lain: </a:t>
            </a:r>
          </a:p>
          <a:p>
            <a:pPr marL="693738" lvl="2" indent="-338138" algn="just">
              <a:buFont typeface="+mj-lt"/>
              <a:buAutoNum type="alphaLcPeriod"/>
            </a:pPr>
            <a:r>
              <a:rPr lang="en-US" sz="2000" dirty="0" err="1" smtClean="0">
                <a:latin typeface="+mj-lt"/>
              </a:rPr>
              <a:t>Mengembangkan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untuk</a:t>
            </a:r>
            <a:r>
              <a:rPr lang="en-US" sz="2000" dirty="0" smtClean="0">
                <a:latin typeface="+mj-lt"/>
              </a:rPr>
              <a:t> </a:t>
            </a:r>
            <a:r>
              <a:rPr lang="id-ID" sz="2000" dirty="0" smtClean="0">
                <a:latin typeface="+mj-lt"/>
              </a:rPr>
              <a:t>b</a:t>
            </a:r>
            <a:r>
              <a:rPr lang="en-US" sz="2000" dirty="0" err="1" smtClean="0">
                <a:latin typeface="+mj-lt"/>
              </a:rPr>
              <a:t>ersaing</a:t>
            </a:r>
            <a:r>
              <a:rPr lang="en-US" sz="2000" dirty="0" smtClean="0">
                <a:latin typeface="+mj-lt"/>
              </a:rPr>
              <a:t> di </a:t>
            </a:r>
            <a:r>
              <a:rPr lang="en-US" sz="2000" dirty="0" err="1" smtClean="0">
                <a:latin typeface="+mj-lt"/>
              </a:rPr>
              <a:t>satu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negara</a:t>
            </a:r>
            <a:r>
              <a:rPr lang="en-US" sz="2000" dirty="0" smtClean="0">
                <a:latin typeface="+mj-lt"/>
              </a:rPr>
              <a:t>. </a:t>
            </a:r>
          </a:p>
          <a:p>
            <a:pPr marL="693738" lvl="2" indent="-338138" algn="just">
              <a:buFont typeface="+mj-lt"/>
              <a:buAutoNum type="alphaLcPeriod"/>
            </a:pPr>
            <a:r>
              <a:rPr lang="en-US" sz="2000" dirty="0" err="1" smtClean="0">
                <a:latin typeface="+mj-lt"/>
              </a:rPr>
              <a:t>Mengembangkan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untuk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bersaing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bersaing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beberapa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negara</a:t>
            </a:r>
            <a:r>
              <a:rPr lang="en-US" sz="2000" i="1" dirty="0" smtClean="0">
                <a:latin typeface="+mj-lt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00B0F0"/>
                </a:solidFill>
              </a:rPr>
              <a:t>Perencanaan Strategi Internasional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>
                <a:latin typeface="+mj-lt"/>
              </a:rPr>
              <a:t>Perencanaan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adalah</a:t>
            </a:r>
            <a:r>
              <a:rPr lang="en-US" sz="2000" dirty="0" smtClean="0">
                <a:latin typeface="+mj-lt"/>
              </a:rPr>
              <a:t> proses </a:t>
            </a:r>
            <a:r>
              <a:rPr lang="en-US" sz="2000" dirty="0" err="1" smtClean="0">
                <a:latin typeface="+mj-lt"/>
              </a:rPr>
              <a:t>mengembangkan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internasional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tertentu</a:t>
            </a:r>
            <a:r>
              <a:rPr lang="en-US" sz="2000" dirty="0" smtClean="0">
                <a:latin typeface="+mj-lt"/>
              </a:rPr>
              <a:t>. </a:t>
            </a:r>
          </a:p>
          <a:p>
            <a:pPr algn="just"/>
            <a:r>
              <a:rPr lang="en-US" sz="2000" dirty="0" err="1" smtClean="0">
                <a:latin typeface="+mj-lt"/>
              </a:rPr>
              <a:t>Perencanaan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biasanya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menjadi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tanggung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jawab</a:t>
            </a:r>
            <a:r>
              <a:rPr lang="en-US" sz="2000" dirty="0" smtClean="0">
                <a:latin typeface="+mj-lt"/>
              </a:rPr>
              <a:t>: 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sz="2000" dirty="0" err="1" smtClean="0">
                <a:latin typeface="+mj-lt"/>
              </a:rPr>
              <a:t>Eksekutif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tingkat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atas</a:t>
            </a:r>
            <a:r>
              <a:rPr lang="en-US" sz="2000" dirty="0" smtClean="0">
                <a:latin typeface="+mj-lt"/>
              </a:rPr>
              <a:t> di </a:t>
            </a:r>
            <a:r>
              <a:rPr lang="en-US" sz="2000" dirty="0" err="1" smtClean="0">
                <a:latin typeface="+mj-lt"/>
              </a:rPr>
              <a:t>kantor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pusat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perusahaan</a:t>
            </a:r>
            <a:r>
              <a:rPr lang="en-US" sz="2000" dirty="0" smtClean="0">
                <a:latin typeface="+mj-lt"/>
              </a:rPr>
              <a:t> 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Manajer</a:t>
            </a:r>
            <a:r>
              <a:rPr lang="en-US" sz="2000" dirty="0" smtClean="0">
                <a:latin typeface="+mj-lt"/>
              </a:rPr>
              <a:t> senior </a:t>
            </a:r>
            <a:r>
              <a:rPr lang="en-US" sz="2000" dirty="0" err="1" smtClean="0">
                <a:latin typeface="+mj-lt"/>
              </a:rPr>
              <a:t>pada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anak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perusahaan</a:t>
            </a:r>
            <a:r>
              <a:rPr lang="en-US" sz="2000" dirty="0" smtClean="0">
                <a:latin typeface="+mj-lt"/>
              </a:rPr>
              <a:t> yang </a:t>
            </a:r>
            <a:r>
              <a:rPr lang="en-US" sz="2000" dirty="0" err="1" smtClean="0">
                <a:latin typeface="+mj-lt"/>
              </a:rPr>
              <a:t>beroperasi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dalam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luar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negeri</a:t>
            </a:r>
            <a:r>
              <a:rPr lang="en-US" sz="2000" dirty="0" smtClean="0">
                <a:latin typeface="+mj-lt"/>
              </a:rPr>
              <a:t>. </a:t>
            </a:r>
          </a:p>
          <a:p>
            <a:pPr algn="just"/>
            <a:r>
              <a:rPr lang="en-US" sz="2000" dirty="0" err="1" smtClean="0">
                <a:latin typeface="+mj-lt"/>
              </a:rPr>
              <a:t>Kebanyakan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perusahaan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besar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juga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memiliki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staf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perencanaan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permanen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untuk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memberikan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bantuan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teknis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untuk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manajer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puncak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dalam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mengembangkan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strategi</a:t>
            </a:r>
            <a:r>
              <a:rPr lang="en-US" sz="2000" dirty="0" smtClean="0">
                <a:latin typeface="+mj-lt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52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00B0F0"/>
                </a:solidFill>
              </a:rPr>
              <a:t>Perencanaan Strategi Internasional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err="1" smtClean="0"/>
              <a:t>Pertanyaan</a:t>
            </a:r>
            <a:r>
              <a:rPr lang="en-US" sz="2000" dirty="0" smtClean="0"/>
              <a:t> </a:t>
            </a:r>
            <a:r>
              <a:rPr lang="en-US" sz="2000" dirty="0" err="1" smtClean="0"/>
              <a:t>mendasar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bersaing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di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: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dijual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? </a:t>
            </a:r>
          </a:p>
          <a:p>
            <a:pPr algn="just"/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? </a:t>
            </a:r>
          </a:p>
          <a:p>
            <a:pPr algn="just"/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menjual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? </a:t>
            </a:r>
          </a:p>
          <a:p>
            <a:pPr algn="just"/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? </a:t>
            </a:r>
          </a:p>
          <a:p>
            <a:pPr algn="just"/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mengharapkan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mengungguli</a:t>
            </a:r>
            <a:r>
              <a:rPr lang="en-US" sz="2000" dirty="0" smtClean="0"/>
              <a:t> </a:t>
            </a:r>
            <a:r>
              <a:rPr lang="en-US" sz="2000" dirty="0" err="1" smtClean="0"/>
              <a:t>pesaing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C81A-3A6C-4E0E-93E5-AD2646C4F06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BISNIS INTERNASIONAL/SN642033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48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1440</Words>
  <Application>Microsoft Office PowerPoint</Application>
  <PresentationFormat>On-screen Show (4:3)</PresentationFormat>
  <Paragraphs>272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Manajemen Strategi Internasional</vt:lpstr>
      <vt:lpstr>Perencanaan Strategi Internasional</vt:lpstr>
      <vt:lpstr>Perencanaan Strategi Internasional</vt:lpstr>
      <vt:lpstr>Faktor-faktor yang Mempengaruhi  Manajemen Strategi Internasional</vt:lpstr>
      <vt:lpstr>Sumber-sumber Keunggulan Bersaing</vt:lpstr>
      <vt:lpstr>Alternatif Strategi</vt:lpstr>
      <vt:lpstr>Alternatif Strategi dalam Hubungannya dengan Tekanan Integrasi Global</vt:lpstr>
      <vt:lpstr>Komponen-komponen Strategi Internasional</vt:lpstr>
      <vt:lpstr>Mengembangkan Manajemen Strategi Internasional</vt:lpstr>
      <vt:lpstr>Tahapan Perumusan Strategi Internasional</vt:lpstr>
      <vt:lpstr>Tingkatan Strategi Internasional</vt:lpstr>
      <vt:lpstr>Pemilihan Strategi Memasuki Pasar Internasional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8</cp:revision>
  <dcterms:created xsi:type="dcterms:W3CDTF">2014-09-17T02:37:25Z</dcterms:created>
  <dcterms:modified xsi:type="dcterms:W3CDTF">2014-09-21T14:43:07Z</dcterms:modified>
</cp:coreProperties>
</file>