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8" r:id="rId3"/>
    <p:sldId id="269" r:id="rId4"/>
    <p:sldId id="270" r:id="rId5"/>
    <p:sldId id="258" r:id="rId6"/>
    <p:sldId id="259" r:id="rId7"/>
    <p:sldId id="260" r:id="rId8"/>
    <p:sldId id="261" r:id="rId9"/>
    <p:sldId id="262" r:id="rId10"/>
    <p:sldId id="263" r:id="rId11"/>
    <p:sldId id="264" r:id="rId12"/>
    <p:sldId id="265" r:id="rId13"/>
    <p:sldId id="266" r:id="rId14"/>
    <p:sldId id="267" r:id="rId15"/>
    <p:sldId id="257" r:id="rId1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90" y="-4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8D8D4E-093E-4BD3-B98B-DAE9E00CAB73}" type="datetimeFigureOut">
              <a:rPr lang="id-ID" smtClean="0"/>
              <a:pPr/>
              <a:t>19/09/2014</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d-ID" smtClean="0"/>
              <a:t>BISNIS INTERNASIONAL/SN642033</a:t>
            </a:r>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21FDD-FB96-4474-A456-1A87255CA679}" type="slidenum">
              <a:rPr lang="id-ID" smtClean="0"/>
              <a:pPr/>
              <a:t>‹#›</a:t>
            </a:fld>
            <a:endParaRPr lang="id-ID"/>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B8F3E-0B6D-4C09-835F-9EEC5D21400B}" type="datetimeFigureOut">
              <a:rPr lang="id-ID" smtClean="0"/>
              <a:pPr/>
              <a:t>19/09/2014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id-ID" smtClean="0"/>
              <a:t>BISNIS INTERNASIONAL/SN642033</a:t>
            </a: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DD366-1131-4D22-B264-4E8BDE01E1A6}" type="slidenum">
              <a:rPr lang="id-ID" smtClean="0"/>
              <a:pPr/>
              <a:t>‹#›</a:t>
            </a:fld>
            <a:endParaRPr lang="id-ID"/>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a:p>
        </p:txBody>
      </p:sp>
      <p:sp>
        <p:nvSpPr>
          <p:cNvPr id="4" name="Slide Number Placeholder 3"/>
          <p:cNvSpPr>
            <a:spLocks noGrp="1"/>
          </p:cNvSpPr>
          <p:nvPr>
            <p:ph type="sldNum" sz="quarter" idx="10"/>
          </p:nvPr>
        </p:nvSpPr>
        <p:spPr/>
        <p:txBody>
          <a:bodyPr/>
          <a:lstStyle/>
          <a:p>
            <a:fld id="{07FDD366-1131-4D22-B264-4E8BDE01E1A6}" type="slidenum">
              <a:rPr lang="id-ID" smtClean="0"/>
              <a:pPr/>
              <a:t>1</a:t>
            </a:fld>
            <a:endParaRPr lang="id-ID"/>
          </a:p>
        </p:txBody>
      </p:sp>
      <p:sp>
        <p:nvSpPr>
          <p:cNvPr id="5" name="Footer Placeholder 4"/>
          <p:cNvSpPr>
            <a:spLocks noGrp="1"/>
          </p:cNvSpPr>
          <p:nvPr>
            <p:ph type="ftr" sz="quarter" idx="11"/>
          </p:nvPr>
        </p:nvSpPr>
        <p:spPr/>
        <p:txBody>
          <a:bodyPr/>
          <a:lstStyle/>
          <a:p>
            <a:r>
              <a:rPr lang="id-ID" smtClean="0"/>
              <a:t>BISNIS INTERNASIONAL/SN642033</a:t>
            </a:r>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id-ID" smtClean="0"/>
              <a:t>BISNIS INTERNASIONAL/SN642033</a:t>
            </a:r>
            <a:endParaRPr lang="id-ID"/>
          </a:p>
        </p:txBody>
      </p:sp>
      <p:sp>
        <p:nvSpPr>
          <p:cNvPr id="6" name="Slide Number Placeholder 5"/>
          <p:cNvSpPr>
            <a:spLocks noGrp="1"/>
          </p:cNvSpPr>
          <p:nvPr>
            <p:ph type="sldNum" sz="quarter" idx="12"/>
          </p:nvPr>
        </p:nvSpPr>
        <p:spPr/>
        <p:txBody>
          <a:bodyPr/>
          <a:lstStyle/>
          <a:p>
            <a:fld id="{F7DBCAA5-10B7-47F4-A875-414E0C1BC79D}" type="slidenum">
              <a:rPr lang="id-ID" smtClean="0"/>
              <a:pPr/>
              <a:t>‹#›</a:t>
            </a:fld>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d-ID" smtClean="0"/>
              <a:t>BISNIS INTERNASIONAL/SN642033</a:t>
            </a:r>
            <a:endParaRPr lang="id-ID"/>
          </a:p>
        </p:txBody>
      </p:sp>
      <p:sp>
        <p:nvSpPr>
          <p:cNvPr id="4" name="Slide Number Placeholder 3"/>
          <p:cNvSpPr>
            <a:spLocks noGrp="1"/>
          </p:cNvSpPr>
          <p:nvPr>
            <p:ph type="sldNum" sz="quarter" idx="12"/>
          </p:nvPr>
        </p:nvSpPr>
        <p:spPr/>
        <p:txBody>
          <a:bodyPr/>
          <a:lstStyle/>
          <a:p>
            <a:fld id="{F7DBCAA5-10B7-47F4-A875-414E0C1BC79D}"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id-ID"/>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BISNIS INTERNASIONAL/SN642033</a:t>
            </a:r>
            <a:endParaRPr lang="en-US"/>
          </a:p>
        </p:txBody>
      </p:sp>
      <p:sp>
        <p:nvSpPr>
          <p:cNvPr id="6" name="Slide Number Placeholder 5"/>
          <p:cNvSpPr>
            <a:spLocks noGrp="1"/>
          </p:cNvSpPr>
          <p:nvPr>
            <p:ph type="sldNum" sz="quarter" idx="12"/>
          </p:nvPr>
        </p:nvSpPr>
        <p:spPr/>
        <p:txBody>
          <a:bodyPr/>
          <a:lstStyle/>
          <a:p>
            <a:fld id="{A6A6C81A-3A6C-4E0E-93E5-AD2646C4F068}" type="slidenum">
              <a:rPr lang="en-US" smtClean="0"/>
              <a:pPr/>
              <a:t>‹#›</a:t>
            </a:fld>
            <a:endParaRPr lang="en-US"/>
          </a:p>
        </p:txBody>
      </p:sp>
    </p:spTree>
    <p:extLst>
      <p:ext uri="{BB962C8B-B14F-4D97-AF65-F5344CB8AC3E}">
        <p14:creationId xmlns="" xmlns:p14="http://schemas.microsoft.com/office/powerpoint/2010/main" val="1332601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BISNIS INTERNASIONAL/SN642033</a:t>
            </a:r>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BCAA5-10B7-47F4-A875-414E0C1BC79D}" type="slidenum">
              <a:rPr lang="id-ID" smtClean="0"/>
              <a:pPr/>
              <a:t>‹#›</a:t>
            </a:fld>
            <a:endParaRPr lang="id-ID"/>
          </a:p>
        </p:txBody>
      </p:sp>
      <p:pic>
        <p:nvPicPr>
          <p:cNvPr id="3074" name="Picture 2" descr="https://encrypted-tbn2.gstatic.com/images?q=tbn:ANd9GcQRpqWbDCVkOrHALfZ19H2dOnh9ounvKJZDOHOnAfZT6vZzPRW4"/>
          <p:cNvPicPr>
            <a:picLocks noChangeAspect="1" noChangeArrowheads="1"/>
          </p:cNvPicPr>
          <p:nvPr userDrawn="1"/>
        </p:nvPicPr>
        <p:blipFill>
          <a:blip r:embed="rId5"/>
          <a:srcRect/>
          <a:stretch>
            <a:fillRect/>
          </a:stretch>
        </p:blipFill>
        <p:spPr bwMode="auto">
          <a:xfrm>
            <a:off x="0" y="0"/>
            <a:ext cx="1905000" cy="781051"/>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6.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7.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8.wa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4.wav"/></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QRpqWbDCVkOrHALfZ19H2dOnh9ounvKJZDOHOnAfZT6vZzPRW4"/>
          <p:cNvPicPr>
            <a:picLocks noChangeAspect="1" noChangeArrowheads="1"/>
          </p:cNvPicPr>
          <p:nvPr/>
        </p:nvPicPr>
        <p:blipFill>
          <a:blip r:embed="rId3"/>
          <a:srcRect/>
          <a:stretch>
            <a:fillRect/>
          </a:stretch>
        </p:blipFill>
        <p:spPr bwMode="auto">
          <a:xfrm>
            <a:off x="0" y="0"/>
            <a:ext cx="1905000" cy="781051"/>
          </a:xfrm>
          <a:prstGeom prst="rect">
            <a:avLst/>
          </a:prstGeom>
          <a:noFill/>
        </p:spPr>
      </p:pic>
      <p:sp>
        <p:nvSpPr>
          <p:cNvPr id="5" name="Slide Number Placeholder 4"/>
          <p:cNvSpPr>
            <a:spLocks noGrp="1"/>
          </p:cNvSpPr>
          <p:nvPr>
            <p:ph type="sldNum" sz="quarter" idx="12"/>
          </p:nvPr>
        </p:nvSpPr>
        <p:spPr/>
        <p:txBody>
          <a:bodyPr/>
          <a:lstStyle/>
          <a:p>
            <a:fld id="{F7DBCAA5-10B7-47F4-A875-414E0C1BC79D}" type="slidenum">
              <a:rPr lang="id-ID" smtClean="0"/>
              <a:pPr/>
              <a:t>1</a:t>
            </a:fld>
            <a:endParaRPr lang="id-ID"/>
          </a:p>
        </p:txBody>
      </p:sp>
      <p:sp>
        <p:nvSpPr>
          <p:cNvPr id="6" name="Footer Placeholder 5"/>
          <p:cNvSpPr>
            <a:spLocks noGrp="1"/>
          </p:cNvSpPr>
          <p:nvPr>
            <p:ph type="ftr" sz="quarter" idx="11"/>
          </p:nvPr>
        </p:nvSpPr>
        <p:spPr/>
        <p:txBody>
          <a:bodyPr/>
          <a:lstStyle/>
          <a:p>
            <a:r>
              <a:rPr lang="id-ID" dirty="0" smtClean="0"/>
              <a:t>BISNIS INTERNASIONAL/SN642033</a:t>
            </a:r>
            <a:endParaRPr lang="id-ID" dirty="0"/>
          </a:p>
        </p:txBody>
      </p:sp>
      <p:sp>
        <p:nvSpPr>
          <p:cNvPr id="7" name="TextBox 6"/>
          <p:cNvSpPr txBox="1"/>
          <p:nvPr/>
        </p:nvSpPr>
        <p:spPr>
          <a:xfrm>
            <a:off x="571472" y="1500174"/>
            <a:ext cx="8143932" cy="1938992"/>
          </a:xfrm>
          <a:prstGeom prst="rect">
            <a:avLst/>
          </a:prstGeom>
          <a:noFill/>
        </p:spPr>
        <p:txBody>
          <a:bodyPr wrap="square" rtlCol="0">
            <a:spAutoFit/>
          </a:bodyPr>
          <a:lstStyle/>
          <a:p>
            <a:pPr algn="ctr"/>
            <a:r>
              <a:rPr lang="id-ID" sz="4000" dirty="0" smtClean="0">
                <a:solidFill>
                  <a:srgbClr val="00B0F0"/>
                </a:solidFill>
              </a:rPr>
              <a:t>BAB 14</a:t>
            </a:r>
          </a:p>
          <a:p>
            <a:pPr algn="ctr"/>
            <a:r>
              <a:rPr lang="id-ID" sz="4000" dirty="0" smtClean="0">
                <a:solidFill>
                  <a:srgbClr val="00B0F0"/>
                </a:solidFill>
              </a:rPr>
              <a:t>Hubungan Industrial dan Manajemen Sumber Daya Manusia Internasional</a:t>
            </a:r>
            <a:endParaRPr lang="id-ID" sz="4000"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143000"/>
          </a:xfrm>
        </p:spPr>
        <p:txBody>
          <a:bodyPr>
            <a:normAutofit/>
          </a:bodyPr>
          <a:lstStyle/>
          <a:p>
            <a:r>
              <a:rPr lang="id-ID" sz="4000" dirty="0" smtClean="0">
                <a:solidFill>
                  <a:srgbClr val="00B0F0"/>
                </a:solidFill>
              </a:rPr>
              <a:t>Penilaian Kinerja SDM Internasional</a:t>
            </a:r>
            <a:endParaRPr lang="en-US" dirty="0">
              <a:solidFill>
                <a:srgbClr val="00B0F0"/>
              </a:solidFill>
            </a:endParaRPr>
          </a:p>
        </p:txBody>
      </p:sp>
      <p:sp>
        <p:nvSpPr>
          <p:cNvPr id="2" name="Content Placeholder 1"/>
          <p:cNvSpPr>
            <a:spLocks noGrp="1"/>
          </p:cNvSpPr>
          <p:nvPr>
            <p:ph idx="1"/>
          </p:nvPr>
        </p:nvSpPr>
        <p:spPr>
          <a:xfrm>
            <a:off x="457200" y="1646237"/>
            <a:ext cx="8229600" cy="4525963"/>
          </a:xfrm>
        </p:spPr>
        <p:txBody>
          <a:bodyPr>
            <a:noAutofit/>
          </a:bodyPr>
          <a:lstStyle/>
          <a:p>
            <a:pPr algn="just"/>
            <a:r>
              <a:rPr lang="id-ID" sz="2000" dirty="0"/>
              <a:t>Penilaian kinerja (</a:t>
            </a:r>
            <a:r>
              <a:rPr lang="id-ID" sz="2000" i="1" dirty="0"/>
              <a:t>performance appraisals</a:t>
            </a:r>
            <a:r>
              <a:rPr lang="id-ID" sz="2000" dirty="0"/>
              <a:t>) atas Manajer pada perusahaan bisnis internasional harus didasarkan secara jelas memahami tujuan untuk operasi luar negeri. Anak perusahaan sukses di pasar luar negeri matang dan stabil akan memiliki tujuan yang berbeda daripada sebuah operasi </a:t>
            </a:r>
            <a:r>
              <a:rPr lang="id-ID" sz="2000" i="1" dirty="0"/>
              <a:t>start-up</a:t>
            </a:r>
            <a:r>
              <a:rPr lang="id-ID" sz="2000" dirty="0"/>
              <a:t> di tumbuh tetapi pasar tidak stabil. </a:t>
            </a:r>
            <a:endParaRPr lang="id-ID" sz="2000" dirty="0" smtClean="0"/>
          </a:p>
          <a:p>
            <a:pPr algn="just"/>
            <a:r>
              <a:rPr lang="id-ID" sz="2000" dirty="0" smtClean="0"/>
              <a:t>Dalam </a:t>
            </a:r>
            <a:r>
              <a:rPr lang="id-ID" sz="2000" dirty="0"/>
              <a:t>menilai kinerja manajer, perusahaan dapat mempertimbangkan penjualan, margin keuntungan, pertumbuhan pangsa pasar, atau tindakan lainnya atau indikator yang dianggap penting. Jika anak perusahaan telah mengalami masalah, kinerja mungkin lebih tepat ditaksir dari seberapa baik manajer telah membantu untuk menyelesaikan masalah tersebut.</a:t>
            </a:r>
            <a:endParaRPr lang="en-US" sz="2000" dirty="0"/>
          </a:p>
        </p:txBody>
      </p:sp>
      <p:pic>
        <p:nvPicPr>
          <p:cNvPr id="4" name="14.6">
            <a:hlinkClick r:id="" action="ppaction://media"/>
          </p:cNvPr>
          <p:cNvPicPr>
            <a:picLocks noRot="1" noChangeAspect="1"/>
          </p:cNvPicPr>
          <p:nvPr>
            <a:wavAudioFile r:embed="rId1" name="14.6"/>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fld id="{A6A6C81A-3A6C-4E0E-93E5-AD2646C4F068}"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BISNIS INTERNASIONAL/SN642033</a:t>
            </a:r>
            <a:endParaRPr lang="en-US"/>
          </a:p>
        </p:txBody>
      </p:sp>
    </p:spTree>
    <p:extLst>
      <p:ext uri="{BB962C8B-B14F-4D97-AF65-F5344CB8AC3E}">
        <p14:creationId xmlns="" xmlns:p14="http://schemas.microsoft.com/office/powerpoint/2010/main" val="3236696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6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id-ID" sz="4000" dirty="0" smtClean="0">
                <a:solidFill>
                  <a:srgbClr val="00B0F0"/>
                </a:solidFill>
              </a:rPr>
              <a:t>Kompensasi SDM Internasional</a:t>
            </a:r>
            <a:endParaRPr lang="en-US" dirty="0">
              <a:solidFill>
                <a:srgbClr val="00B0F0"/>
              </a:solidFill>
            </a:endParaRPr>
          </a:p>
        </p:txBody>
      </p:sp>
      <p:sp>
        <p:nvSpPr>
          <p:cNvPr id="4" name="Content Placeholder 1"/>
          <p:cNvSpPr>
            <a:spLocks noGrp="1"/>
          </p:cNvSpPr>
          <p:nvPr>
            <p:ph idx="1"/>
          </p:nvPr>
        </p:nvSpPr>
        <p:spPr>
          <a:xfrm>
            <a:off x="457200" y="1143000"/>
            <a:ext cx="8229600" cy="4525963"/>
          </a:xfrm>
        </p:spPr>
        <p:txBody>
          <a:bodyPr>
            <a:noAutofit/>
          </a:bodyPr>
          <a:lstStyle/>
          <a:p>
            <a:pPr algn="just"/>
            <a:r>
              <a:rPr lang="id-ID" sz="2000" dirty="0"/>
              <a:t>Bisnis internasional merasa perlu untuk memberikan manajer ini dengan diferensial kompensasi (</a:t>
            </a:r>
            <a:r>
              <a:rPr lang="id-ID" sz="2000" i="1" dirty="0"/>
              <a:t>compensation</a:t>
            </a:r>
            <a:r>
              <a:rPr lang="id-ID" sz="2000" dirty="0"/>
              <a:t>) untuk menebus perbedaan dramatis dalam uang penilaian, standar hidup, norma-norma gaya hidup, dan seterusnya. </a:t>
            </a:r>
            <a:endParaRPr lang="id-ID" sz="2000" dirty="0" smtClean="0"/>
          </a:p>
          <a:p>
            <a:pPr algn="just"/>
            <a:r>
              <a:rPr lang="id-ID" sz="2000" dirty="0" smtClean="0"/>
              <a:t>Ketika </a:t>
            </a:r>
            <a:r>
              <a:rPr lang="id-ID" sz="2000" dirty="0"/>
              <a:t>manajer pada tugas-tugas jangka pendek di luar negeri, gaji negara asal mereka biasanya tetap tidak berubah. Jika tugas asing terbatas atau jangka panjang, kompensasi secara rutin disesuaikan untuk memungkinkan para manajer untuk menjaga rumah negara mereka standar hidup. Penyesuaian ini penting terutama jika seorang manajer ditransfer dari tempat rendah ke lokasi biaya tinggi atau dari sebuah negara dengan standar hidup yang tinggi untuk satu dengan standar hidup yang lebih rendah. </a:t>
            </a:r>
            <a:endParaRPr lang="id-ID" sz="2000" dirty="0" smtClean="0"/>
          </a:p>
          <a:p>
            <a:pPr algn="just"/>
            <a:r>
              <a:rPr lang="id-ID" sz="2000" dirty="0" smtClean="0"/>
              <a:t>Titik </a:t>
            </a:r>
            <a:r>
              <a:rPr lang="id-ID" sz="2000" dirty="0"/>
              <a:t>awal dalam diferensial kompensasi adalah tunjangan </a:t>
            </a:r>
            <a:r>
              <a:rPr lang="id-ID" sz="2000" dirty="0" smtClean="0"/>
              <a:t>biaya hidup</a:t>
            </a:r>
            <a:r>
              <a:rPr lang="id-ID" sz="2000" dirty="0"/>
              <a:t>, yang ditujukan untuk mengimbangi perbedaan dalam biaya hidup di </a:t>
            </a:r>
            <a:r>
              <a:rPr lang="id-ID" sz="2000" dirty="0" smtClean="0"/>
              <a:t>negara asal </a:t>
            </a:r>
            <a:r>
              <a:rPr lang="id-ID" sz="2000" dirty="0"/>
              <a:t>dan </a:t>
            </a:r>
            <a:r>
              <a:rPr lang="id-ID" sz="2000" dirty="0" smtClean="0"/>
              <a:t>negara tujuan</a:t>
            </a:r>
            <a:endParaRPr lang="id-ID" sz="2000" dirty="0"/>
          </a:p>
          <a:p>
            <a:pPr algn="just"/>
            <a:endParaRPr lang="en-US" sz="2000" dirty="0"/>
          </a:p>
        </p:txBody>
      </p:sp>
      <p:pic>
        <p:nvPicPr>
          <p:cNvPr id="5" name="14.7">
            <a:hlinkClick r:id="" action="ppaction://media"/>
          </p:cNvPr>
          <p:cNvPicPr>
            <a:picLocks noRot="1" noChangeAspect="1"/>
          </p:cNvPicPr>
          <p:nvPr>
            <a:wavAudioFile r:embed="rId1" name="14.7"/>
          </p:nvPr>
        </p:nvPicPr>
        <p:blipFill>
          <a:blip r:embed="rId3"/>
          <a:stretch>
            <a:fillRect/>
          </a:stretch>
        </p:blipFill>
        <p:spPr>
          <a:xfrm>
            <a:off x="4419600" y="3276600"/>
            <a:ext cx="304800" cy="304800"/>
          </a:xfrm>
          <a:prstGeom prst="rect">
            <a:avLst/>
          </a:prstGeom>
        </p:spPr>
      </p:pic>
      <p:sp>
        <p:nvSpPr>
          <p:cNvPr id="6" name="Slide Number Placeholder 5"/>
          <p:cNvSpPr>
            <a:spLocks noGrp="1"/>
          </p:cNvSpPr>
          <p:nvPr>
            <p:ph type="sldNum" sz="quarter" idx="12"/>
          </p:nvPr>
        </p:nvSpPr>
        <p:spPr/>
        <p:txBody>
          <a:bodyPr/>
          <a:lstStyle/>
          <a:p>
            <a:fld id="{A6A6C81A-3A6C-4E0E-93E5-AD2646C4F068}"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BISNIS INTERNASIONAL/SN642033</a:t>
            </a:r>
            <a:endParaRPr lang="en-US"/>
          </a:p>
        </p:txBody>
      </p:sp>
    </p:spTree>
    <p:extLst>
      <p:ext uri="{BB962C8B-B14F-4D97-AF65-F5344CB8AC3E}">
        <p14:creationId xmlns="" xmlns:p14="http://schemas.microsoft.com/office/powerpoint/2010/main" val="10400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994"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id-ID" dirty="0" smtClean="0">
                <a:solidFill>
                  <a:srgbClr val="00B0F0"/>
                </a:solidFill>
              </a:rPr>
              <a:t>Hubungan Industrial</a:t>
            </a:r>
            <a:endParaRPr lang="id-ID" dirty="0"/>
          </a:p>
        </p:txBody>
      </p:sp>
      <p:sp>
        <p:nvSpPr>
          <p:cNvPr id="5" name="Content Placeholder 1"/>
          <p:cNvSpPr>
            <a:spLocks noGrp="1"/>
          </p:cNvSpPr>
          <p:nvPr>
            <p:ph idx="1"/>
          </p:nvPr>
        </p:nvSpPr>
        <p:spPr>
          <a:xfrm>
            <a:off x="457200" y="1371600"/>
            <a:ext cx="8229600" cy="4525963"/>
          </a:xfrm>
        </p:spPr>
        <p:txBody>
          <a:bodyPr>
            <a:noAutofit/>
          </a:bodyPr>
          <a:lstStyle/>
          <a:p>
            <a:pPr algn="just"/>
            <a:r>
              <a:rPr lang="id-ID" sz="2000" dirty="0"/>
              <a:t>Lebih dari setengah dunia tenaga kerja di luar Amerika Serikat milik pekerja. Di Eropa, buruh jauh lebih penting daripada di Amerika Serikat. Buruh di banyak negara Eropa diselaraskan dengan partai politik, dan nasib pasang surut dan aliran sebagai fungsi partai mereka saat ini kontrol pemerintah. Sebagian besar Eropa, sementara penghentian kerja sering digunakan oleh serikat pekerja (</a:t>
            </a:r>
            <a:r>
              <a:rPr lang="id-ID" sz="2000" i="1" dirty="0"/>
              <a:t>labor unions</a:t>
            </a:r>
            <a:r>
              <a:rPr lang="id-ID" sz="2000" dirty="0"/>
              <a:t>) dalam upaya untuk dukungan untuk tuntutan mereka. </a:t>
            </a:r>
            <a:endParaRPr lang="id-ID" sz="2000" dirty="0" smtClean="0"/>
          </a:p>
          <a:p>
            <a:pPr algn="just"/>
            <a:r>
              <a:rPr lang="id-ID" sz="2000" dirty="0" smtClean="0"/>
              <a:t>Tawar-menawar </a:t>
            </a:r>
            <a:r>
              <a:rPr lang="id-ID" sz="2000" dirty="0"/>
              <a:t>kolektif adalah proses yang digunakan untuk membuat perjanjian antara manajemen dan Serikat Pekerja. Seperti telah disebutkan, kolektif tawar-menawar di Amerika Serikat sangat diatur. Selain lewat undang-undang yang mengatur proses, namun, pemerintahan memainkan peran yang relatif pasif dalam membangun perjanjian-perjanjian Ketenagakerjaan. Perwakilan serikat pekerja dan manajemen bertemu dan menegosiasikan kontrak. Kontrak yang mengatur hubungan kerja kolektif mereka sampai kontrak berakhir, ketika baru dinegosiasikan.</a:t>
            </a:r>
          </a:p>
        </p:txBody>
      </p:sp>
      <p:pic>
        <p:nvPicPr>
          <p:cNvPr id="6" name="14.8">
            <a:hlinkClick r:id="" action="ppaction://media"/>
          </p:cNvPr>
          <p:cNvPicPr>
            <a:picLocks noRot="1" noChangeAspect="1"/>
          </p:cNvPicPr>
          <p:nvPr>
            <a:wavAudioFile r:embed="rId1" name="14.8"/>
          </p:nvPr>
        </p:nvPicPr>
        <p:blipFill>
          <a:blip r:embed="rId3"/>
          <a:stretch>
            <a:fillRect/>
          </a:stretch>
        </p:blipFill>
        <p:spPr>
          <a:xfrm>
            <a:off x="4419600" y="3276600"/>
            <a:ext cx="304800" cy="304800"/>
          </a:xfrm>
          <a:prstGeom prst="rect">
            <a:avLst/>
          </a:prstGeom>
        </p:spPr>
      </p:pic>
      <p:sp>
        <p:nvSpPr>
          <p:cNvPr id="7" name="Slide Number Placeholder 6"/>
          <p:cNvSpPr>
            <a:spLocks noGrp="1"/>
          </p:cNvSpPr>
          <p:nvPr>
            <p:ph type="sldNum" sz="quarter" idx="12"/>
          </p:nvPr>
        </p:nvSpPr>
        <p:spPr/>
        <p:txBody>
          <a:bodyPr/>
          <a:lstStyle/>
          <a:p>
            <a:fld id="{A6A6C81A-3A6C-4E0E-93E5-AD2646C4F068}" type="slidenum">
              <a:rPr lang="en-US" smtClean="0"/>
              <a:pPr/>
              <a:t>12</a:t>
            </a:fld>
            <a:endParaRPr lang="en-US"/>
          </a:p>
        </p:txBody>
      </p:sp>
      <p:sp>
        <p:nvSpPr>
          <p:cNvPr id="8" name="Footer Placeholder 7"/>
          <p:cNvSpPr>
            <a:spLocks noGrp="1"/>
          </p:cNvSpPr>
          <p:nvPr>
            <p:ph type="ftr" sz="quarter" idx="11"/>
          </p:nvPr>
        </p:nvSpPr>
        <p:spPr/>
        <p:txBody>
          <a:bodyPr/>
          <a:lstStyle/>
          <a:p>
            <a:r>
              <a:rPr lang="en-US" smtClean="0"/>
              <a:t>BISNIS INTERNASIONAL/SN642033</a:t>
            </a:r>
            <a:endParaRPr lang="en-US"/>
          </a:p>
        </p:txBody>
      </p:sp>
    </p:spTree>
    <p:extLst>
      <p:ext uri="{BB962C8B-B14F-4D97-AF65-F5344CB8AC3E}">
        <p14:creationId xmlns="" xmlns:p14="http://schemas.microsoft.com/office/powerpoint/2010/main" val="17469594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63"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533400"/>
            <a:ext cx="6477000" cy="369332"/>
          </a:xfrm>
          <a:prstGeom prst="rect">
            <a:avLst/>
          </a:prstGeom>
          <a:noFill/>
        </p:spPr>
        <p:txBody>
          <a:bodyPr wrap="square" rtlCol="0">
            <a:spAutoFit/>
          </a:bodyPr>
          <a:lstStyle/>
          <a:p>
            <a:pPr algn="ctr"/>
            <a:r>
              <a:rPr lang="id-ID" dirty="0" smtClean="0"/>
              <a:t>EVALUASI  MAHASISWA</a:t>
            </a:r>
            <a:endParaRPr lang="id-ID" dirty="0"/>
          </a:p>
        </p:txBody>
      </p:sp>
      <p:sp>
        <p:nvSpPr>
          <p:cNvPr id="5" name="TextBox 4"/>
          <p:cNvSpPr txBox="1"/>
          <p:nvPr/>
        </p:nvSpPr>
        <p:spPr>
          <a:xfrm>
            <a:off x="304800" y="990600"/>
            <a:ext cx="7315200" cy="369332"/>
          </a:xfrm>
          <a:prstGeom prst="rect">
            <a:avLst/>
          </a:prstGeom>
          <a:noFill/>
        </p:spPr>
        <p:txBody>
          <a:bodyPr wrap="square" rtlCol="0">
            <a:spAutoFit/>
          </a:bodyPr>
          <a:lstStyle/>
          <a:p>
            <a:r>
              <a:rPr lang="id-ID" dirty="0" smtClean="0"/>
              <a:t>Jawablah Pertanyaan di Bawah Ini !!!</a:t>
            </a:r>
            <a:endParaRPr lang="id-ID" dirty="0"/>
          </a:p>
        </p:txBody>
      </p:sp>
      <p:sp>
        <p:nvSpPr>
          <p:cNvPr id="6" name="TextBox 5"/>
          <p:cNvSpPr txBox="1"/>
          <p:nvPr/>
        </p:nvSpPr>
        <p:spPr>
          <a:xfrm>
            <a:off x="457200" y="1524000"/>
            <a:ext cx="8153400" cy="5078313"/>
          </a:xfrm>
          <a:prstGeom prst="rect">
            <a:avLst/>
          </a:prstGeom>
          <a:noFill/>
        </p:spPr>
        <p:txBody>
          <a:bodyPr wrap="square" rtlCol="0">
            <a:spAutoFit/>
          </a:bodyPr>
          <a:lstStyle/>
          <a:p>
            <a:pPr marL="271463" indent="-271463">
              <a:buFont typeface="Wingdings" pitchFamily="2" charset="2"/>
              <a:buChar char="q"/>
            </a:pPr>
            <a:r>
              <a:rPr lang="id-ID" dirty="0" smtClean="0"/>
              <a:t>Untuk dapat beroperasi dengan berhasil, sebuah perusahaan global membutuhkan tim manajer yang secara kolektif memiliki keahlian dalam dan pengetahuan berikut :</a:t>
            </a:r>
          </a:p>
          <a:p>
            <a:pPr marL="542925" indent="-271463">
              <a:buFont typeface="+mj-lt"/>
              <a:buAutoNum type="alphaLcParenR"/>
            </a:pPr>
            <a:r>
              <a:rPr lang="id-ID" dirty="0" smtClean="0"/>
              <a:t>Lini Produk Perusahaan</a:t>
            </a:r>
          </a:p>
          <a:p>
            <a:pPr marL="542925" indent="-271463">
              <a:buFont typeface="+mj-lt"/>
              <a:buAutoNum type="alphaLcParenR"/>
            </a:pPr>
            <a:r>
              <a:rPr lang="id-ID" dirty="0" smtClean="0"/>
              <a:t>Keterampilan Fungsional</a:t>
            </a:r>
          </a:p>
          <a:p>
            <a:pPr marL="542925" indent="-271463">
              <a:buFont typeface="+mj-lt"/>
              <a:buAutoNum type="alphaLcParenR"/>
            </a:pPr>
            <a:r>
              <a:rPr lang="id-ID" dirty="0" smtClean="0"/>
              <a:t>Pasar masing-masing negara dimana perusahaan melakukan bisnis</a:t>
            </a:r>
          </a:p>
          <a:p>
            <a:pPr marL="542925" indent="-271463">
              <a:buFont typeface="+mj-lt"/>
              <a:buAutoNum type="alphaLcParenR"/>
            </a:pPr>
            <a:r>
              <a:rPr lang="id-ID" dirty="0" smtClean="0"/>
              <a:t>Semua Benar</a:t>
            </a:r>
          </a:p>
          <a:p>
            <a:pPr marL="542925" indent="-271463">
              <a:buFont typeface="+mj-lt"/>
              <a:buAutoNum type="alphaLcParenR"/>
            </a:pPr>
            <a:endParaRPr lang="id-ID" dirty="0" smtClean="0"/>
          </a:p>
          <a:p>
            <a:pPr marL="271463" lvl="1" indent="-271463"/>
            <a:endParaRPr lang="id-ID" dirty="0" smtClean="0">
              <a:cs typeface="Arial" pitchFamily="34" charset="0"/>
            </a:endParaRPr>
          </a:p>
          <a:p>
            <a:pPr marL="271463" lvl="1" indent="-271463"/>
            <a:endParaRPr lang="id-ID" dirty="0" smtClean="0">
              <a:cs typeface="Arial" pitchFamily="34" charset="0"/>
            </a:endParaRPr>
          </a:p>
          <a:p>
            <a:pPr marL="271463" lvl="1" indent="-271463">
              <a:buFont typeface="Wingdings" pitchFamily="2" charset="2"/>
              <a:buChar char="q"/>
            </a:pPr>
            <a:r>
              <a:rPr lang="id-ID" dirty="0" smtClean="0"/>
              <a:t>Titik awal dalam diferensial kompensasi adalah :</a:t>
            </a:r>
            <a:endParaRPr lang="id-ID" dirty="0" smtClean="0">
              <a:ea typeface="Tahoma" pitchFamily="34" charset="0"/>
              <a:cs typeface="Arial" pitchFamily="34" charset="0"/>
            </a:endParaRPr>
          </a:p>
          <a:p>
            <a:pPr marL="542925" indent="-271463"/>
            <a:r>
              <a:rPr lang="id-ID" dirty="0" smtClean="0">
                <a:ea typeface="Tahoma" pitchFamily="34" charset="0"/>
                <a:cs typeface="Arial" pitchFamily="34" charset="0"/>
              </a:rPr>
              <a:t>a) Tunjangan Kesehatan</a:t>
            </a:r>
          </a:p>
          <a:p>
            <a:pPr marL="542925" indent="-271463"/>
            <a:r>
              <a:rPr lang="id-ID" dirty="0" smtClean="0">
                <a:ea typeface="Tahoma" pitchFamily="34" charset="0"/>
                <a:cs typeface="Arial" pitchFamily="34" charset="0"/>
              </a:rPr>
              <a:t>b) Tunjangan Hari Tua</a:t>
            </a:r>
          </a:p>
          <a:p>
            <a:pPr marL="542925" indent="-271463"/>
            <a:r>
              <a:rPr lang="id-ID" dirty="0" smtClean="0">
                <a:ea typeface="Tahoma" pitchFamily="34" charset="0"/>
                <a:cs typeface="Arial" pitchFamily="34" charset="0"/>
              </a:rPr>
              <a:t>c) Tunjangan Biaya Hidup</a:t>
            </a:r>
          </a:p>
          <a:p>
            <a:pPr marL="542925" indent="-271463"/>
            <a:r>
              <a:rPr lang="id-ID" dirty="0" smtClean="0">
                <a:ea typeface="Tahoma" pitchFamily="34" charset="0"/>
                <a:cs typeface="Arial" pitchFamily="34" charset="0"/>
              </a:rPr>
              <a:t>d) Semua Benar</a:t>
            </a:r>
            <a:endParaRPr lang="en-US" dirty="0">
              <a:ea typeface="Tahoma" pitchFamily="34" charset="0"/>
              <a:cs typeface="Arial" pitchFamily="34" charset="0"/>
            </a:endParaRPr>
          </a:p>
          <a:p>
            <a:pPr marL="271463" indent="-271463">
              <a:buFont typeface="Wingdings" pitchFamily="2" charset="2"/>
              <a:buChar char="q"/>
            </a:pPr>
            <a:endParaRPr lang="id-ID" dirty="0" smtClean="0"/>
          </a:p>
          <a:p>
            <a:pPr marL="271463" indent="-271463"/>
            <a:endParaRPr lang="id-ID" dirty="0" smtClean="0"/>
          </a:p>
          <a:p>
            <a:pPr marL="271463" indent="-271463">
              <a:buFont typeface="Wingdings" pitchFamily="2" charset="2"/>
              <a:buChar char="q"/>
            </a:pPr>
            <a:endParaRPr lang="id-ID" dirty="0"/>
          </a:p>
        </p:txBody>
      </p:sp>
      <p:sp>
        <p:nvSpPr>
          <p:cNvPr id="7" name="Slide Number Placeholder 6"/>
          <p:cNvSpPr>
            <a:spLocks noGrp="1"/>
          </p:cNvSpPr>
          <p:nvPr>
            <p:ph type="sldNum" sz="quarter" idx="12"/>
          </p:nvPr>
        </p:nvSpPr>
        <p:spPr/>
        <p:txBody>
          <a:bodyPr/>
          <a:lstStyle/>
          <a:p>
            <a:fld id="{F7DBCAA5-10B7-47F4-A875-414E0C1BC79D}" type="slidenum">
              <a:rPr lang="id-ID" smtClean="0"/>
              <a:pPr/>
              <a:t>13</a:t>
            </a:fld>
            <a:endParaRPr lang="id-ID"/>
          </a:p>
        </p:txBody>
      </p:sp>
      <p:sp>
        <p:nvSpPr>
          <p:cNvPr id="8" name="Footer Placeholder 7"/>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85794"/>
            <a:ext cx="8153400" cy="4801314"/>
          </a:xfrm>
          <a:prstGeom prst="rect">
            <a:avLst/>
          </a:prstGeom>
          <a:noFill/>
        </p:spPr>
        <p:txBody>
          <a:bodyPr wrap="square" rtlCol="0">
            <a:spAutoFit/>
          </a:bodyPr>
          <a:lstStyle/>
          <a:p>
            <a:pPr marL="271463" indent="-271463">
              <a:buFont typeface="Wingdings" pitchFamily="2" charset="2"/>
              <a:buChar char="q"/>
            </a:pPr>
            <a:r>
              <a:rPr lang="id-ID" dirty="0" smtClean="0"/>
              <a:t>pendidikan umum yang berkaitan dengan mempersiapkan manajer untuk tugas baru dan/atau posisi tingkat yang lebih tinggi disebut:</a:t>
            </a:r>
          </a:p>
          <a:p>
            <a:pPr marL="542925" indent="-271463">
              <a:buFont typeface="+mj-lt"/>
              <a:buAutoNum type="alphaLcParenR"/>
            </a:pPr>
            <a:r>
              <a:rPr lang="id-ID" dirty="0" smtClean="0"/>
              <a:t>Training</a:t>
            </a:r>
          </a:p>
          <a:p>
            <a:pPr marL="542925" indent="-271463">
              <a:buFont typeface="+mj-lt"/>
              <a:buAutoNum type="alphaLcParenR"/>
            </a:pPr>
            <a:r>
              <a:rPr lang="id-ID" dirty="0" smtClean="0"/>
              <a:t>Development</a:t>
            </a:r>
          </a:p>
          <a:p>
            <a:pPr marL="542925" indent="-271463">
              <a:buFont typeface="+mj-lt"/>
              <a:buAutoNum type="alphaLcParenR"/>
            </a:pPr>
            <a:r>
              <a:rPr lang="id-ID" dirty="0" smtClean="0"/>
              <a:t>Asessment</a:t>
            </a:r>
          </a:p>
          <a:p>
            <a:pPr marL="542925" indent="-271463">
              <a:buFont typeface="+mj-lt"/>
              <a:buAutoNum type="alphaLcParenR"/>
            </a:pPr>
            <a:r>
              <a:rPr lang="id-ID" dirty="0" smtClean="0"/>
              <a:t>Analysis</a:t>
            </a:r>
          </a:p>
          <a:p>
            <a:pPr marL="271463" lvl="1" indent="-271463"/>
            <a:endParaRPr lang="id-ID" dirty="0" smtClean="0">
              <a:cs typeface="Arial" pitchFamily="34" charset="0"/>
            </a:endParaRPr>
          </a:p>
          <a:p>
            <a:pPr marL="271463" lvl="1" indent="-271463"/>
            <a:endParaRPr lang="id-ID" dirty="0" smtClean="0">
              <a:cs typeface="Arial" pitchFamily="34" charset="0"/>
            </a:endParaRPr>
          </a:p>
          <a:p>
            <a:pPr marL="271463" lvl="1" indent="-271463">
              <a:buFont typeface="Wingdings" pitchFamily="2" charset="2"/>
              <a:buChar char="q"/>
            </a:pPr>
            <a:r>
              <a:rPr lang="id-ID" dirty="0" smtClean="0"/>
              <a:t>Perekrutan SDM Internasional biasa dilakukan dari pihak-pihak di bawah ini, kecuali:</a:t>
            </a:r>
            <a:endParaRPr lang="id-ID" dirty="0" smtClean="0">
              <a:ea typeface="Tahoma" pitchFamily="34" charset="0"/>
              <a:cs typeface="Arial" pitchFamily="34" charset="0"/>
            </a:endParaRPr>
          </a:p>
          <a:p>
            <a:pPr marL="542925" indent="-271463"/>
            <a:r>
              <a:rPr lang="id-ID" dirty="0" smtClean="0">
                <a:ea typeface="Tahoma" pitchFamily="34" charset="0"/>
                <a:cs typeface="Arial" pitchFamily="34" charset="0"/>
              </a:rPr>
              <a:t>a) Parent Country Nationals</a:t>
            </a:r>
          </a:p>
          <a:p>
            <a:pPr marL="542925" indent="-271463"/>
            <a:r>
              <a:rPr lang="id-ID" dirty="0" smtClean="0">
                <a:ea typeface="Tahoma" pitchFamily="34" charset="0"/>
                <a:cs typeface="Arial" pitchFamily="34" charset="0"/>
              </a:rPr>
              <a:t>b) Host Country Nationals</a:t>
            </a:r>
          </a:p>
          <a:p>
            <a:pPr marL="542925" indent="-271463"/>
            <a:r>
              <a:rPr lang="id-ID" dirty="0" smtClean="0">
                <a:ea typeface="Tahoma" pitchFamily="34" charset="0"/>
                <a:cs typeface="Arial" pitchFamily="34" charset="0"/>
              </a:rPr>
              <a:t>c) Third Country Nationals</a:t>
            </a:r>
          </a:p>
          <a:p>
            <a:pPr marL="542925" indent="-271463"/>
            <a:r>
              <a:rPr lang="id-ID" dirty="0" smtClean="0">
                <a:ea typeface="Tahoma" pitchFamily="34" charset="0"/>
                <a:cs typeface="Arial" pitchFamily="34" charset="0"/>
              </a:rPr>
              <a:t>d) Other Country Nationals</a:t>
            </a:r>
            <a:endParaRPr lang="en-US" dirty="0">
              <a:ea typeface="Tahoma" pitchFamily="34" charset="0"/>
              <a:cs typeface="Arial" pitchFamily="34" charset="0"/>
            </a:endParaRPr>
          </a:p>
          <a:p>
            <a:pPr marL="271463" indent="-271463">
              <a:buFont typeface="Wingdings" pitchFamily="2" charset="2"/>
              <a:buChar char="q"/>
            </a:pPr>
            <a:endParaRPr lang="id-ID" dirty="0" smtClean="0"/>
          </a:p>
          <a:p>
            <a:pPr marL="271463" indent="-271463"/>
            <a:endParaRPr lang="id-ID" dirty="0" smtClean="0"/>
          </a:p>
          <a:p>
            <a:pPr marL="271463" indent="-271463">
              <a:buFont typeface="Wingdings" pitchFamily="2" charset="2"/>
              <a:buChar char="q"/>
            </a:pPr>
            <a:endParaRPr lang="id-ID" dirty="0"/>
          </a:p>
        </p:txBody>
      </p:sp>
      <p:sp>
        <p:nvSpPr>
          <p:cNvPr id="3" name="Slide Number Placeholder 2"/>
          <p:cNvSpPr>
            <a:spLocks noGrp="1"/>
          </p:cNvSpPr>
          <p:nvPr>
            <p:ph type="sldNum" sz="quarter" idx="12"/>
          </p:nvPr>
        </p:nvSpPr>
        <p:spPr/>
        <p:txBody>
          <a:bodyPr/>
          <a:lstStyle/>
          <a:p>
            <a:fld id="{F7DBCAA5-10B7-47F4-A875-414E0C1BC79D}" type="slidenum">
              <a:rPr lang="id-ID" smtClean="0"/>
              <a:pPr/>
              <a:t>14</a:t>
            </a:fld>
            <a:endParaRPr lang="id-ID"/>
          </a:p>
        </p:txBody>
      </p:sp>
      <p:sp>
        <p:nvSpPr>
          <p:cNvPr id="4" name="Footer Placeholder 3"/>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7DBCAA5-10B7-47F4-A875-414E0C1BC79D}" type="slidenum">
              <a:rPr lang="id-ID" smtClean="0"/>
              <a:pPr/>
              <a:t>15</a:t>
            </a:fld>
            <a:endParaRPr lang="id-ID"/>
          </a:p>
        </p:txBody>
      </p:sp>
      <p:sp>
        <p:nvSpPr>
          <p:cNvPr id="5" name="Footer Placeholder 4"/>
          <p:cNvSpPr>
            <a:spLocks noGrp="1"/>
          </p:cNvSpPr>
          <p:nvPr>
            <p:ph type="ftr" sz="quarter" idx="11"/>
          </p:nvPr>
        </p:nvSpPr>
        <p:spPr/>
        <p:txBody>
          <a:bodyPr/>
          <a:lstStyle/>
          <a:p>
            <a:r>
              <a:rPr lang="id-ID" smtClean="0"/>
              <a:t>BISNIS INTERNASIONAL/SN642033</a:t>
            </a:r>
            <a:endParaRPr lang="id-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t>BISNIS INTERNASIONAL/SN642033</a:t>
            </a:r>
            <a:endParaRPr lang="id-ID"/>
          </a:p>
        </p:txBody>
      </p:sp>
      <p:sp>
        <p:nvSpPr>
          <p:cNvPr id="3" name="Slide Number Placeholder 2"/>
          <p:cNvSpPr>
            <a:spLocks noGrp="1"/>
          </p:cNvSpPr>
          <p:nvPr>
            <p:ph type="sldNum" sz="quarter" idx="12"/>
          </p:nvPr>
        </p:nvSpPr>
        <p:spPr/>
        <p:txBody>
          <a:bodyPr/>
          <a:lstStyle/>
          <a:p>
            <a:fld id="{F7DBCAA5-10B7-47F4-A875-414E0C1BC79D}" type="slidenum">
              <a:rPr lang="id-ID" smtClean="0"/>
              <a:pPr/>
              <a:t>2</a:t>
            </a:fld>
            <a:endParaRPr lang="id-ID"/>
          </a:p>
        </p:txBody>
      </p:sp>
      <p:sp>
        <p:nvSpPr>
          <p:cNvPr id="4" name="TextBox 3"/>
          <p:cNvSpPr txBox="1"/>
          <p:nvPr/>
        </p:nvSpPr>
        <p:spPr>
          <a:xfrm>
            <a:off x="642910" y="1214422"/>
            <a:ext cx="8143932" cy="3754874"/>
          </a:xfrm>
          <a:prstGeom prst="rect">
            <a:avLst/>
          </a:prstGeom>
          <a:noFill/>
        </p:spPr>
        <p:txBody>
          <a:bodyPr wrap="square" rtlCol="0">
            <a:spAutoFit/>
          </a:bodyPr>
          <a:lstStyle/>
          <a:p>
            <a:r>
              <a:rPr lang="id-ID" sz="2000" dirty="0" smtClean="0"/>
              <a:t>Tujuan Intruksional Umum</a:t>
            </a:r>
          </a:p>
          <a:p>
            <a:r>
              <a:rPr lang="id-ID" sz="2000" dirty="0" smtClean="0"/>
              <a:t>Mahasiswa mampu menjelaskan dan menganalisis implementasi Bisnis Internasional.</a:t>
            </a:r>
          </a:p>
          <a:p>
            <a:endParaRPr lang="id-ID" sz="2000" b="1" dirty="0" smtClean="0"/>
          </a:p>
          <a:p>
            <a:r>
              <a:rPr lang="id-ID" sz="2000" dirty="0" smtClean="0"/>
              <a:t>Tujuan Intruksional Khusus</a:t>
            </a:r>
          </a:p>
          <a:p>
            <a:r>
              <a:rPr lang="id-ID" sz="2000" dirty="0" smtClean="0"/>
              <a:t>Setelah mempelajari bab ini, Anda diharapkan mampu :</a:t>
            </a:r>
          </a:p>
          <a:p>
            <a:pPr marL="274638" indent="-274638">
              <a:buFont typeface="+mj-lt"/>
              <a:buAutoNum type="arabicPeriod"/>
            </a:pPr>
            <a:r>
              <a:rPr lang="id-ID" sz="2000" dirty="0" smtClean="0"/>
              <a:t>Menguraikan kebutuhan tenaga kerja manajerial internasional</a:t>
            </a:r>
          </a:p>
          <a:p>
            <a:pPr marL="274638" indent="-274638">
              <a:buFont typeface="+mj-lt"/>
              <a:buAutoNum type="arabicPeriod"/>
            </a:pPr>
            <a:r>
              <a:rPr lang="id-ID" sz="2000" dirty="0" smtClean="0"/>
              <a:t>Menguraikan sistem perekrutan dan seleksi serta perlatihan dan pengembangan</a:t>
            </a:r>
          </a:p>
          <a:p>
            <a:pPr marL="274638" indent="-274638">
              <a:buFont typeface="+mj-lt"/>
              <a:buAutoNum type="arabicPeriod"/>
            </a:pPr>
            <a:r>
              <a:rPr lang="id-ID" sz="2000" dirty="0" smtClean="0"/>
              <a:t>Menguraikan penilaian kinerja dan kompensasi</a:t>
            </a:r>
          </a:p>
          <a:p>
            <a:pPr marL="274638" indent="-274638">
              <a:buFont typeface="+mj-lt"/>
              <a:buAutoNum type="arabicPeriod"/>
            </a:pPr>
            <a:r>
              <a:rPr lang="id-ID" sz="2000" dirty="0" smtClean="0"/>
              <a:t>Menguraikan hubngan tenaga kerja</a:t>
            </a:r>
            <a:endParaRPr lang="id-ID" sz="2000" dirty="0" smtClean="0"/>
          </a:p>
          <a:p>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t>BISNIS INTERNASIONAL/SN642033</a:t>
            </a:r>
            <a:endParaRPr lang="id-ID"/>
          </a:p>
        </p:txBody>
      </p:sp>
      <p:sp>
        <p:nvSpPr>
          <p:cNvPr id="3" name="Slide Number Placeholder 2"/>
          <p:cNvSpPr>
            <a:spLocks noGrp="1"/>
          </p:cNvSpPr>
          <p:nvPr>
            <p:ph type="sldNum" sz="quarter" idx="12"/>
          </p:nvPr>
        </p:nvSpPr>
        <p:spPr/>
        <p:txBody>
          <a:bodyPr/>
          <a:lstStyle/>
          <a:p>
            <a:fld id="{F7DBCAA5-10B7-47F4-A875-414E0C1BC79D}" type="slidenum">
              <a:rPr lang="id-ID" smtClean="0"/>
              <a:pPr/>
              <a:t>3</a:t>
            </a:fld>
            <a:endParaRPr lang="id-ID"/>
          </a:p>
        </p:txBody>
      </p:sp>
      <p:sp>
        <p:nvSpPr>
          <p:cNvPr id="4" name="TextBox 3"/>
          <p:cNvSpPr txBox="1"/>
          <p:nvPr/>
        </p:nvSpPr>
        <p:spPr>
          <a:xfrm>
            <a:off x="1447800" y="533400"/>
            <a:ext cx="6477000" cy="369332"/>
          </a:xfrm>
          <a:prstGeom prst="rect">
            <a:avLst/>
          </a:prstGeom>
          <a:noFill/>
        </p:spPr>
        <p:txBody>
          <a:bodyPr wrap="square" rtlCol="0">
            <a:spAutoFit/>
          </a:bodyPr>
          <a:lstStyle/>
          <a:p>
            <a:pPr algn="ctr"/>
            <a:r>
              <a:rPr lang="id-ID" dirty="0" smtClean="0"/>
              <a:t>EVALUASI  MAHASISWA</a:t>
            </a:r>
            <a:endParaRPr lang="id-ID" dirty="0"/>
          </a:p>
        </p:txBody>
      </p:sp>
      <p:sp>
        <p:nvSpPr>
          <p:cNvPr id="5" name="TextBox 4"/>
          <p:cNvSpPr txBox="1"/>
          <p:nvPr/>
        </p:nvSpPr>
        <p:spPr>
          <a:xfrm>
            <a:off x="304800" y="990600"/>
            <a:ext cx="7315200" cy="369332"/>
          </a:xfrm>
          <a:prstGeom prst="rect">
            <a:avLst/>
          </a:prstGeom>
          <a:noFill/>
        </p:spPr>
        <p:txBody>
          <a:bodyPr wrap="square" rtlCol="0">
            <a:spAutoFit/>
          </a:bodyPr>
          <a:lstStyle/>
          <a:p>
            <a:r>
              <a:rPr lang="id-ID" dirty="0" smtClean="0"/>
              <a:t>Jawablah Pertanyaan di Bawah Ini !!!</a:t>
            </a:r>
            <a:endParaRPr lang="id-ID" dirty="0"/>
          </a:p>
        </p:txBody>
      </p:sp>
      <p:sp>
        <p:nvSpPr>
          <p:cNvPr id="6" name="TextBox 5"/>
          <p:cNvSpPr txBox="1"/>
          <p:nvPr/>
        </p:nvSpPr>
        <p:spPr>
          <a:xfrm>
            <a:off x="457200" y="1524000"/>
            <a:ext cx="8153400" cy="5078313"/>
          </a:xfrm>
          <a:prstGeom prst="rect">
            <a:avLst/>
          </a:prstGeom>
          <a:noFill/>
        </p:spPr>
        <p:txBody>
          <a:bodyPr wrap="square" rtlCol="0">
            <a:spAutoFit/>
          </a:bodyPr>
          <a:lstStyle/>
          <a:p>
            <a:pPr marL="271463" indent="-271463">
              <a:buFont typeface="Wingdings" pitchFamily="2" charset="2"/>
              <a:buChar char="q"/>
            </a:pPr>
            <a:r>
              <a:rPr lang="id-ID" dirty="0" smtClean="0"/>
              <a:t>Untuk dapat beroperasi dengan berhasil, sebuah perusahaan global membutuhkan tim manajer yang secara kolektif memiliki keahlian dalam dan pengetahuan berikut :</a:t>
            </a:r>
          </a:p>
          <a:p>
            <a:pPr marL="542925" indent="-271463">
              <a:buFont typeface="+mj-lt"/>
              <a:buAutoNum type="alphaLcParenR"/>
            </a:pPr>
            <a:r>
              <a:rPr lang="id-ID" dirty="0" smtClean="0"/>
              <a:t>Lini Produk Perusahaan</a:t>
            </a:r>
          </a:p>
          <a:p>
            <a:pPr marL="542925" indent="-271463">
              <a:buFont typeface="+mj-lt"/>
              <a:buAutoNum type="alphaLcParenR"/>
            </a:pPr>
            <a:r>
              <a:rPr lang="id-ID" dirty="0" smtClean="0"/>
              <a:t>Keterampilan Fungsional</a:t>
            </a:r>
          </a:p>
          <a:p>
            <a:pPr marL="542925" indent="-271463">
              <a:buFont typeface="+mj-lt"/>
              <a:buAutoNum type="alphaLcParenR"/>
            </a:pPr>
            <a:r>
              <a:rPr lang="id-ID" dirty="0" smtClean="0"/>
              <a:t>Pasar masing-masing negara dimana perusahaan melakukan bisnis</a:t>
            </a:r>
          </a:p>
          <a:p>
            <a:pPr marL="542925" indent="-271463">
              <a:buFont typeface="+mj-lt"/>
              <a:buAutoNum type="alphaLcParenR"/>
            </a:pPr>
            <a:r>
              <a:rPr lang="id-ID" dirty="0" smtClean="0"/>
              <a:t>Semua Benar</a:t>
            </a:r>
          </a:p>
          <a:p>
            <a:pPr marL="542925" indent="-271463">
              <a:buFont typeface="+mj-lt"/>
              <a:buAutoNum type="alphaLcParenR"/>
            </a:pPr>
            <a:endParaRPr lang="id-ID" dirty="0" smtClean="0"/>
          </a:p>
          <a:p>
            <a:pPr marL="271463" lvl="1" indent="-271463"/>
            <a:endParaRPr lang="id-ID" dirty="0" smtClean="0">
              <a:cs typeface="Arial" pitchFamily="34" charset="0"/>
            </a:endParaRPr>
          </a:p>
          <a:p>
            <a:pPr marL="271463" lvl="1" indent="-271463"/>
            <a:endParaRPr lang="id-ID" dirty="0" smtClean="0">
              <a:cs typeface="Arial" pitchFamily="34" charset="0"/>
            </a:endParaRPr>
          </a:p>
          <a:p>
            <a:pPr marL="271463" lvl="1" indent="-271463">
              <a:buFont typeface="Wingdings" pitchFamily="2" charset="2"/>
              <a:buChar char="q"/>
            </a:pPr>
            <a:r>
              <a:rPr lang="id-ID" dirty="0" smtClean="0"/>
              <a:t>Titik awal dalam diferensial kompensasi adalah :</a:t>
            </a:r>
            <a:endParaRPr lang="id-ID" dirty="0" smtClean="0">
              <a:ea typeface="Tahoma" pitchFamily="34" charset="0"/>
              <a:cs typeface="Arial" pitchFamily="34" charset="0"/>
            </a:endParaRPr>
          </a:p>
          <a:p>
            <a:pPr marL="542925" indent="-271463"/>
            <a:r>
              <a:rPr lang="id-ID" dirty="0" smtClean="0">
                <a:ea typeface="Tahoma" pitchFamily="34" charset="0"/>
                <a:cs typeface="Arial" pitchFamily="34" charset="0"/>
              </a:rPr>
              <a:t>a) Tunjangan Kesehatan</a:t>
            </a:r>
          </a:p>
          <a:p>
            <a:pPr marL="542925" indent="-271463"/>
            <a:r>
              <a:rPr lang="id-ID" dirty="0" smtClean="0">
                <a:ea typeface="Tahoma" pitchFamily="34" charset="0"/>
                <a:cs typeface="Arial" pitchFamily="34" charset="0"/>
              </a:rPr>
              <a:t>b) Tunjangan Hari Tua</a:t>
            </a:r>
          </a:p>
          <a:p>
            <a:pPr marL="542925" indent="-271463"/>
            <a:r>
              <a:rPr lang="id-ID" dirty="0" smtClean="0">
                <a:ea typeface="Tahoma" pitchFamily="34" charset="0"/>
                <a:cs typeface="Arial" pitchFamily="34" charset="0"/>
              </a:rPr>
              <a:t>c) Tunjangan Biaya Hidup</a:t>
            </a:r>
          </a:p>
          <a:p>
            <a:pPr marL="542925" indent="-271463"/>
            <a:r>
              <a:rPr lang="id-ID" dirty="0" smtClean="0">
                <a:ea typeface="Tahoma" pitchFamily="34" charset="0"/>
                <a:cs typeface="Arial" pitchFamily="34" charset="0"/>
              </a:rPr>
              <a:t>d) Semua Benar</a:t>
            </a:r>
            <a:endParaRPr lang="en-US" dirty="0">
              <a:ea typeface="Tahoma" pitchFamily="34" charset="0"/>
              <a:cs typeface="Arial" pitchFamily="34" charset="0"/>
            </a:endParaRPr>
          </a:p>
          <a:p>
            <a:pPr marL="271463" indent="-271463">
              <a:buFont typeface="Wingdings" pitchFamily="2" charset="2"/>
              <a:buChar char="q"/>
            </a:pPr>
            <a:endParaRPr lang="id-ID" dirty="0" smtClean="0"/>
          </a:p>
          <a:p>
            <a:pPr marL="271463" indent="-271463"/>
            <a:endParaRPr lang="id-ID" dirty="0" smtClean="0"/>
          </a:p>
          <a:p>
            <a:pPr marL="271463" indent="-271463">
              <a:buFont typeface="Wingdings" pitchFamily="2" charset="2"/>
              <a:buChar char="q"/>
            </a:pPr>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d-ID" smtClean="0"/>
              <a:t>BISNIS INTERNASIONAL/SN642033</a:t>
            </a:r>
            <a:endParaRPr lang="id-ID"/>
          </a:p>
        </p:txBody>
      </p:sp>
      <p:sp>
        <p:nvSpPr>
          <p:cNvPr id="3" name="Slide Number Placeholder 2"/>
          <p:cNvSpPr>
            <a:spLocks noGrp="1"/>
          </p:cNvSpPr>
          <p:nvPr>
            <p:ph type="sldNum" sz="quarter" idx="12"/>
          </p:nvPr>
        </p:nvSpPr>
        <p:spPr/>
        <p:txBody>
          <a:bodyPr/>
          <a:lstStyle/>
          <a:p>
            <a:fld id="{F7DBCAA5-10B7-47F4-A875-414E0C1BC79D}" type="slidenum">
              <a:rPr lang="id-ID" smtClean="0"/>
              <a:pPr/>
              <a:t>4</a:t>
            </a:fld>
            <a:endParaRPr lang="id-ID"/>
          </a:p>
        </p:txBody>
      </p:sp>
      <p:sp>
        <p:nvSpPr>
          <p:cNvPr id="4" name="TextBox 3"/>
          <p:cNvSpPr txBox="1"/>
          <p:nvPr/>
        </p:nvSpPr>
        <p:spPr>
          <a:xfrm>
            <a:off x="457200" y="785794"/>
            <a:ext cx="8153400" cy="4801314"/>
          </a:xfrm>
          <a:prstGeom prst="rect">
            <a:avLst/>
          </a:prstGeom>
          <a:noFill/>
        </p:spPr>
        <p:txBody>
          <a:bodyPr wrap="square" rtlCol="0">
            <a:spAutoFit/>
          </a:bodyPr>
          <a:lstStyle/>
          <a:p>
            <a:pPr marL="271463" indent="-271463">
              <a:buFont typeface="Wingdings" pitchFamily="2" charset="2"/>
              <a:buChar char="q"/>
            </a:pPr>
            <a:r>
              <a:rPr lang="id-ID" dirty="0" smtClean="0"/>
              <a:t>pendidikan umum yang berkaitan dengan mempersiapkan manajer untuk tugas baru dan/atau posisi tingkat yang lebih tinggi disebut:</a:t>
            </a:r>
          </a:p>
          <a:p>
            <a:pPr marL="542925" indent="-271463">
              <a:buFont typeface="+mj-lt"/>
              <a:buAutoNum type="alphaLcParenR"/>
            </a:pPr>
            <a:r>
              <a:rPr lang="id-ID" dirty="0" smtClean="0"/>
              <a:t>Training</a:t>
            </a:r>
          </a:p>
          <a:p>
            <a:pPr marL="542925" indent="-271463">
              <a:buFont typeface="+mj-lt"/>
              <a:buAutoNum type="alphaLcParenR"/>
            </a:pPr>
            <a:r>
              <a:rPr lang="id-ID" dirty="0" smtClean="0"/>
              <a:t>Development</a:t>
            </a:r>
          </a:p>
          <a:p>
            <a:pPr marL="542925" indent="-271463">
              <a:buFont typeface="+mj-lt"/>
              <a:buAutoNum type="alphaLcParenR"/>
            </a:pPr>
            <a:r>
              <a:rPr lang="id-ID" dirty="0" smtClean="0"/>
              <a:t>Asessment</a:t>
            </a:r>
          </a:p>
          <a:p>
            <a:pPr marL="542925" indent="-271463">
              <a:buFont typeface="+mj-lt"/>
              <a:buAutoNum type="alphaLcParenR"/>
            </a:pPr>
            <a:r>
              <a:rPr lang="id-ID" dirty="0" smtClean="0"/>
              <a:t>Analysis</a:t>
            </a:r>
          </a:p>
          <a:p>
            <a:pPr marL="271463" lvl="1" indent="-271463"/>
            <a:endParaRPr lang="id-ID" dirty="0" smtClean="0">
              <a:cs typeface="Arial" pitchFamily="34" charset="0"/>
            </a:endParaRPr>
          </a:p>
          <a:p>
            <a:pPr marL="271463" lvl="1" indent="-271463"/>
            <a:endParaRPr lang="id-ID" dirty="0" smtClean="0">
              <a:cs typeface="Arial" pitchFamily="34" charset="0"/>
            </a:endParaRPr>
          </a:p>
          <a:p>
            <a:pPr marL="271463" lvl="1" indent="-271463">
              <a:buFont typeface="Wingdings" pitchFamily="2" charset="2"/>
              <a:buChar char="q"/>
            </a:pPr>
            <a:r>
              <a:rPr lang="id-ID" dirty="0" smtClean="0"/>
              <a:t>Perekrutan SDM Internasional biasa dilakukan dari pihak-pihak di bawah ini, kecuali:</a:t>
            </a:r>
            <a:endParaRPr lang="id-ID" dirty="0" smtClean="0">
              <a:ea typeface="Tahoma" pitchFamily="34" charset="0"/>
              <a:cs typeface="Arial" pitchFamily="34" charset="0"/>
            </a:endParaRPr>
          </a:p>
          <a:p>
            <a:pPr marL="542925" indent="-271463"/>
            <a:r>
              <a:rPr lang="id-ID" dirty="0" smtClean="0">
                <a:ea typeface="Tahoma" pitchFamily="34" charset="0"/>
                <a:cs typeface="Arial" pitchFamily="34" charset="0"/>
              </a:rPr>
              <a:t>a) Parent Country Nationals</a:t>
            </a:r>
          </a:p>
          <a:p>
            <a:pPr marL="542925" indent="-271463"/>
            <a:r>
              <a:rPr lang="id-ID" dirty="0" smtClean="0">
                <a:ea typeface="Tahoma" pitchFamily="34" charset="0"/>
                <a:cs typeface="Arial" pitchFamily="34" charset="0"/>
              </a:rPr>
              <a:t>b) Host Country Nationals</a:t>
            </a:r>
          </a:p>
          <a:p>
            <a:pPr marL="542925" indent="-271463"/>
            <a:r>
              <a:rPr lang="id-ID" dirty="0" smtClean="0">
                <a:ea typeface="Tahoma" pitchFamily="34" charset="0"/>
                <a:cs typeface="Arial" pitchFamily="34" charset="0"/>
              </a:rPr>
              <a:t>c) Third Country Nationals</a:t>
            </a:r>
          </a:p>
          <a:p>
            <a:pPr marL="542925" indent="-271463"/>
            <a:r>
              <a:rPr lang="id-ID" dirty="0" smtClean="0">
                <a:ea typeface="Tahoma" pitchFamily="34" charset="0"/>
                <a:cs typeface="Arial" pitchFamily="34" charset="0"/>
              </a:rPr>
              <a:t>d) Other Country Nationals</a:t>
            </a:r>
            <a:endParaRPr lang="en-US" dirty="0">
              <a:ea typeface="Tahoma" pitchFamily="34" charset="0"/>
              <a:cs typeface="Arial" pitchFamily="34" charset="0"/>
            </a:endParaRPr>
          </a:p>
          <a:p>
            <a:pPr marL="271463" indent="-271463">
              <a:buFont typeface="Wingdings" pitchFamily="2" charset="2"/>
              <a:buChar char="q"/>
            </a:pPr>
            <a:endParaRPr lang="id-ID" dirty="0" smtClean="0"/>
          </a:p>
          <a:p>
            <a:pPr marL="271463" indent="-271463"/>
            <a:endParaRPr lang="id-ID" dirty="0" smtClean="0"/>
          </a:p>
          <a:p>
            <a:pPr marL="271463" indent="-271463">
              <a:buFont typeface="Wingdings" pitchFamily="2" charset="2"/>
              <a:buChar char="q"/>
            </a:pP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Autofit/>
          </a:bodyPr>
          <a:lstStyle/>
          <a:p>
            <a:r>
              <a:rPr lang="id-ID" sz="4000" dirty="0" smtClean="0">
                <a:solidFill>
                  <a:srgbClr val="00B0F0"/>
                </a:solidFill>
              </a:rPr>
              <a:t>Hubungan Industrial dan Manajemen Sumber Daya Manusia Internasional</a:t>
            </a:r>
            <a:endParaRPr lang="en-US" sz="4000" dirty="0">
              <a:solidFill>
                <a:srgbClr val="00B0F0"/>
              </a:solidFill>
            </a:endParaRPr>
          </a:p>
        </p:txBody>
      </p:sp>
      <p:sp>
        <p:nvSpPr>
          <p:cNvPr id="5" name="Content Placeholder 2"/>
          <p:cNvSpPr>
            <a:spLocks noGrp="1"/>
          </p:cNvSpPr>
          <p:nvPr>
            <p:ph idx="1"/>
          </p:nvPr>
        </p:nvSpPr>
        <p:spPr>
          <a:xfrm>
            <a:off x="457200" y="1570037"/>
            <a:ext cx="8229600" cy="4525963"/>
          </a:xfrm>
        </p:spPr>
        <p:txBody>
          <a:bodyPr>
            <a:noAutofit/>
          </a:bodyPr>
          <a:lstStyle/>
          <a:p>
            <a:pPr algn="just"/>
            <a:r>
              <a:rPr lang="id-ID" sz="1600" dirty="0"/>
              <a:t>Manajemen SDM termasuk kegiatan merekrut dan memilih non-manajer dan manajer, menyediakan pelatihan dan pengembangan, menilai kinerja, dan memberikan santunan dan manfaat. Manajer SDM internasional harus berurusan dengan perbedaan budaya, tingkat pembangunan ekonomi, dan sistem hukum antara negara-negara di mana sebuah perusahaan beroperasi. Perbedaan ini mungkin memaksa untuk menyesuaikan menyewa, penembakan, pelatihan dan program-program kompensasi di negara-negara dengan dasar</a:t>
            </a:r>
            <a:r>
              <a:rPr lang="id-ID" sz="1600" dirty="0" smtClean="0"/>
              <a:t>.</a:t>
            </a:r>
          </a:p>
          <a:p>
            <a:pPr algn="just"/>
            <a:r>
              <a:rPr lang="id-ID" sz="1600" dirty="0"/>
              <a:t>Untuk dapat beroperasi dengan berhasil, sebuah perusahaan global membutuhkan tim manajer yang secara kolektif memiliki keahlian dalam dan pengetahuan berikut:</a:t>
            </a:r>
          </a:p>
          <a:p>
            <a:pPr marL="725488" lvl="0" algn="just">
              <a:buFont typeface="+mj-lt"/>
              <a:buAutoNum type="alphaLcPeriod"/>
            </a:pPr>
            <a:r>
              <a:rPr lang="id-ID" sz="1600" dirty="0"/>
              <a:t>Lini produk perusahaan: manajer produk harus menyadari faktor-faktor seperti teknik manufaktur terbaru, peluang penelitian dan pengembangan, dan strategi pesaing. </a:t>
            </a:r>
          </a:p>
          <a:p>
            <a:pPr marL="725488" lvl="0" algn="just">
              <a:buFont typeface="+mj-lt"/>
              <a:buAutoNum type="alphaLcPeriod"/>
            </a:pPr>
            <a:r>
              <a:rPr lang="id-ID" sz="1600" dirty="0"/>
              <a:t>Keterampilan fungsional (akuntansi, logistik, pemasaran, manajemen manufaktur, dan sebagainya) diperlukan untuk memastikan daya saing </a:t>
            </a:r>
            <a:r>
              <a:rPr lang="id-ID" sz="1600" dirty="0" smtClean="0"/>
              <a:t>global</a:t>
            </a:r>
          </a:p>
          <a:p>
            <a:pPr marL="725488" lvl="0" algn="just">
              <a:buFont typeface="+mj-lt"/>
              <a:buAutoNum type="alphaLcPeriod"/>
            </a:pPr>
            <a:r>
              <a:rPr lang="id-ID" sz="1600" dirty="0" smtClean="0"/>
              <a:t>Pasar </a:t>
            </a:r>
            <a:r>
              <a:rPr lang="id-ID" sz="1600" dirty="0"/>
              <a:t>masing-masing negara di mana perusahaan melakukan bisnis: manajer di negara tersebut harus memahami faktor-faktor seperti undang-undang setempat, budaya, pesaing, sistem distribusi, dan media iklan. </a:t>
            </a:r>
            <a:endParaRPr lang="id-ID" sz="1600" dirty="0" smtClean="0"/>
          </a:p>
          <a:p>
            <a:pPr marL="725488" lvl="0" algn="just">
              <a:buFont typeface="+mj-lt"/>
              <a:buAutoNum type="alphaLcPeriod"/>
            </a:pPr>
            <a:r>
              <a:rPr lang="id-ID" sz="1600" dirty="0" smtClean="0"/>
              <a:t>Perusahaan </a:t>
            </a:r>
            <a:r>
              <a:rPr lang="id-ID" sz="1600" dirty="0"/>
              <a:t>strategi global: tingkat tinggi eksekutif di kantor pusat perusahaan harus merumuskan strategi global bagi perusahaan dan kemudian mengendalikan dan mengkoordinasikan kegiatan perusahaan atas produk, fungsional, dan manajer negara untuk memastikan strategi yang berhasil dilaksanakan.</a:t>
            </a:r>
          </a:p>
          <a:p>
            <a:pPr algn="just"/>
            <a:endParaRPr lang="id-ID" sz="1600" dirty="0"/>
          </a:p>
          <a:p>
            <a:pPr algn="just"/>
            <a:endParaRPr lang="id-ID" sz="1600" dirty="0" smtClean="0"/>
          </a:p>
          <a:p>
            <a:pPr algn="just"/>
            <a:endParaRPr lang="id-ID" sz="1600" dirty="0" smtClean="0">
              <a:latin typeface="+mj-lt"/>
            </a:endParaRPr>
          </a:p>
          <a:p>
            <a:pPr marL="0" indent="0" algn="just">
              <a:buNone/>
            </a:pPr>
            <a:endParaRPr lang="en-US" sz="1600" dirty="0">
              <a:latin typeface="+mj-lt"/>
            </a:endParaRPr>
          </a:p>
          <a:p>
            <a:pPr algn="just"/>
            <a:endParaRPr lang="en-US" sz="1600" dirty="0">
              <a:latin typeface="+mj-lt"/>
            </a:endParaRPr>
          </a:p>
          <a:p>
            <a:pPr algn="just"/>
            <a:endParaRPr lang="id-ID" sz="1600" dirty="0" smtClean="0">
              <a:latin typeface="+mj-lt"/>
            </a:endParaRPr>
          </a:p>
          <a:p>
            <a:pPr algn="just"/>
            <a:endParaRPr lang="en-US" sz="1600" dirty="0">
              <a:latin typeface="+mj-lt"/>
            </a:endParaRPr>
          </a:p>
          <a:p>
            <a:pPr marL="342900" lvl="1" indent="-342900" algn="just">
              <a:buFont typeface="Arial" pitchFamily="34" charset="0"/>
              <a:buChar char="•"/>
            </a:pPr>
            <a:endParaRPr lang="en-US" sz="1600" dirty="0">
              <a:latin typeface="+mj-lt"/>
            </a:endParaRPr>
          </a:p>
          <a:p>
            <a:pPr marL="342900" lvl="1" indent="-342900" algn="just">
              <a:buFont typeface="Arial" pitchFamily="34" charset="0"/>
              <a:buChar char="•"/>
            </a:pPr>
            <a:endParaRPr lang="id-ID" sz="1600" dirty="0">
              <a:latin typeface="+mj-lt"/>
            </a:endParaRPr>
          </a:p>
        </p:txBody>
      </p:sp>
      <p:pic>
        <p:nvPicPr>
          <p:cNvPr id="4" name="14.1">
            <a:hlinkClick r:id="" action="ppaction://media"/>
          </p:cNvPr>
          <p:cNvPicPr>
            <a:picLocks noRot="1" noChangeAspect="1"/>
          </p:cNvPicPr>
          <p:nvPr>
            <a:wavAudioFile r:embed="rId1" name="14.1"/>
          </p:nvPr>
        </p:nvPicPr>
        <p:blipFill>
          <a:blip r:embed="rId3"/>
          <a:stretch>
            <a:fillRect/>
          </a:stretch>
        </p:blipFill>
        <p:spPr>
          <a:xfrm>
            <a:off x="4419600" y="3276600"/>
            <a:ext cx="304800" cy="304800"/>
          </a:xfrm>
          <a:prstGeom prst="rect">
            <a:avLst/>
          </a:prstGeom>
        </p:spPr>
      </p:pic>
      <p:sp>
        <p:nvSpPr>
          <p:cNvPr id="6" name="Slide Number Placeholder 5"/>
          <p:cNvSpPr>
            <a:spLocks noGrp="1"/>
          </p:cNvSpPr>
          <p:nvPr>
            <p:ph type="sldNum" sz="quarter" idx="12"/>
          </p:nvPr>
        </p:nvSpPr>
        <p:spPr/>
        <p:txBody>
          <a:bodyPr/>
          <a:lstStyle/>
          <a:p>
            <a:fld id="{A6A6C81A-3A6C-4E0E-93E5-AD2646C4F068}"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BISNIS INTERNASIONAL/SN642033</a:t>
            </a:r>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8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Autofit/>
          </a:bodyPr>
          <a:lstStyle/>
          <a:p>
            <a:r>
              <a:rPr lang="id-ID" sz="3200" dirty="0" smtClean="0">
                <a:solidFill>
                  <a:srgbClr val="00B0F0"/>
                </a:solidFill>
              </a:rPr>
              <a:t>Kemampuan dan Keterampilan yang Dibutuhkan oleh Manajer Sumber Daya Manusia Internasional</a:t>
            </a:r>
            <a:endParaRPr lang="en-US" sz="3200" dirty="0">
              <a:solidFill>
                <a:srgbClr val="00B0F0"/>
              </a:solidFill>
            </a:endParaRPr>
          </a:p>
        </p:txBody>
      </p:sp>
      <p:sp>
        <p:nvSpPr>
          <p:cNvPr id="6" name="Rectangle 3"/>
          <p:cNvSpPr>
            <a:spLocks noChangeArrowheads="1"/>
          </p:cNvSpPr>
          <p:nvPr/>
        </p:nvSpPr>
        <p:spPr bwMode="auto">
          <a:xfrm>
            <a:off x="228600" y="1905000"/>
            <a:ext cx="3581400" cy="2590800"/>
          </a:xfrm>
          <a:prstGeom prst="rect">
            <a:avLst/>
          </a:prstGeom>
          <a:gradFill rotWithShape="1">
            <a:gsLst>
              <a:gs pos="0">
                <a:srgbClr val="0090D8"/>
              </a:gs>
              <a:gs pos="50000">
                <a:srgbClr val="FFFFFF"/>
              </a:gs>
              <a:gs pos="100000">
                <a:srgbClr val="0090D8"/>
              </a:gs>
            </a:gsLst>
            <a:lin ang="18900000" scaled="1"/>
          </a:gradFill>
          <a:ln w="9525">
            <a:noFill/>
            <a:miter lim="800000"/>
            <a:headEnd/>
            <a:tailEnd/>
          </a:ln>
          <a:effectLst/>
        </p:spPr>
        <p:txBody>
          <a:bodyPr wrap="none" anchor="ctr"/>
          <a:lstStyle/>
          <a:p>
            <a:pPr algn="ctr"/>
            <a:r>
              <a:rPr lang="id-ID" sz="2000" dirty="0" smtClean="0"/>
              <a:t>Keterampilan dan Kemampuan </a:t>
            </a:r>
            <a:br>
              <a:rPr lang="id-ID" sz="2000" dirty="0" smtClean="0"/>
            </a:br>
            <a:r>
              <a:rPr lang="id-ID" sz="2000" dirty="0" smtClean="0"/>
              <a:t>Diperlukan Dapat Dilakukan </a:t>
            </a:r>
            <a:br>
              <a:rPr lang="id-ID" sz="2000" dirty="0" smtClean="0"/>
            </a:br>
            <a:r>
              <a:rPr lang="id-ID" sz="2000" dirty="0" smtClean="0"/>
              <a:t>Job </a:t>
            </a:r>
            <a:endParaRPr lang="en-US" sz="2000" dirty="0" smtClean="0"/>
          </a:p>
          <a:p>
            <a:pPr algn="ctr">
              <a:buFont typeface="Arial" pitchFamily="34" charset="0"/>
              <a:buChar char="•"/>
            </a:pPr>
            <a:endParaRPr lang="en-US" sz="2000" dirty="0" smtClean="0"/>
          </a:p>
          <a:p>
            <a:pPr algn="ctr">
              <a:buFont typeface="Arial" pitchFamily="34" charset="0"/>
              <a:buChar char="•"/>
            </a:pPr>
            <a:r>
              <a:rPr lang="id-ID" sz="2000" dirty="0" smtClean="0"/>
              <a:t>teknis </a:t>
            </a:r>
            <a:endParaRPr lang="en-US" sz="2000" dirty="0" smtClean="0"/>
          </a:p>
          <a:p>
            <a:pPr algn="ctr">
              <a:buFont typeface="Arial" pitchFamily="34" charset="0"/>
              <a:buChar char="•"/>
            </a:pPr>
            <a:r>
              <a:rPr lang="id-ID" sz="2000" dirty="0" smtClean="0"/>
              <a:t>fungsional </a:t>
            </a:r>
            <a:endParaRPr lang="en-US" sz="2000" dirty="0" smtClean="0"/>
          </a:p>
          <a:p>
            <a:pPr algn="ctr">
              <a:buFont typeface="Arial" pitchFamily="34" charset="0"/>
              <a:buChar char="•"/>
            </a:pPr>
            <a:r>
              <a:rPr lang="id-ID" sz="2000" dirty="0" smtClean="0"/>
              <a:t>manajerial</a:t>
            </a:r>
            <a:endParaRPr lang="en-US" sz="2000" dirty="0"/>
          </a:p>
        </p:txBody>
      </p:sp>
      <p:sp>
        <p:nvSpPr>
          <p:cNvPr id="7" name="Rectangle 4"/>
          <p:cNvSpPr>
            <a:spLocks noChangeArrowheads="1"/>
          </p:cNvSpPr>
          <p:nvPr/>
        </p:nvSpPr>
        <p:spPr bwMode="auto">
          <a:xfrm>
            <a:off x="4953000" y="1905000"/>
            <a:ext cx="3657600" cy="2590800"/>
          </a:xfrm>
          <a:prstGeom prst="rect">
            <a:avLst/>
          </a:prstGeom>
          <a:gradFill rotWithShape="1">
            <a:gsLst>
              <a:gs pos="0">
                <a:srgbClr val="CC66FF"/>
              </a:gs>
              <a:gs pos="50000">
                <a:srgbClr val="FFFFFF"/>
              </a:gs>
              <a:gs pos="100000">
                <a:srgbClr val="CC66FF"/>
              </a:gs>
            </a:gsLst>
            <a:lin ang="18900000" scaled="1"/>
          </a:gradFill>
          <a:ln w="9525">
            <a:noFill/>
            <a:miter lim="800000"/>
            <a:headEnd/>
            <a:tailEnd/>
          </a:ln>
          <a:effectLst/>
        </p:spPr>
        <p:txBody>
          <a:bodyPr wrap="none" anchor="ctr"/>
          <a:lstStyle/>
          <a:p>
            <a:pPr algn="ctr"/>
            <a:r>
              <a:rPr lang="id-ID" sz="2000" dirty="0" smtClean="0"/>
              <a:t>Keterampilan dan Kemampuan </a:t>
            </a:r>
            <a:br>
              <a:rPr lang="id-ID" sz="2000" dirty="0" smtClean="0"/>
            </a:br>
            <a:r>
              <a:rPr lang="id-ID" sz="2000" dirty="0" smtClean="0"/>
              <a:t>Diperlukan untuk Bekerja </a:t>
            </a:r>
            <a:br>
              <a:rPr lang="id-ID" sz="2000" dirty="0" smtClean="0"/>
            </a:br>
            <a:r>
              <a:rPr lang="id-ID" sz="2000" dirty="0" smtClean="0"/>
              <a:t>di lokasi Luar Negeri </a:t>
            </a:r>
            <a:br>
              <a:rPr lang="id-ID" sz="2000" dirty="0" smtClean="0"/>
            </a:br>
            <a:endParaRPr lang="en-US" sz="2000" dirty="0" smtClean="0"/>
          </a:p>
          <a:p>
            <a:pPr algn="ctr">
              <a:buFont typeface="Arial" pitchFamily="34" charset="0"/>
              <a:buChar char="•"/>
            </a:pPr>
            <a:r>
              <a:rPr lang="id-ID" sz="2000" dirty="0" smtClean="0"/>
              <a:t>penyesuaian </a:t>
            </a:r>
            <a:endParaRPr lang="en-US" sz="2000" dirty="0" smtClean="0"/>
          </a:p>
          <a:p>
            <a:pPr algn="ctr">
              <a:buFont typeface="Arial" pitchFamily="34" charset="0"/>
              <a:buChar char="•"/>
            </a:pPr>
            <a:r>
              <a:rPr lang="id-ID" sz="2000" dirty="0" smtClean="0"/>
              <a:t>Keterampilan-lokasi tertentu </a:t>
            </a:r>
            <a:endParaRPr lang="en-US" sz="2000" dirty="0" smtClean="0"/>
          </a:p>
          <a:p>
            <a:pPr algn="ctr">
              <a:buFont typeface="Arial" pitchFamily="34" charset="0"/>
              <a:buChar char="•"/>
            </a:pPr>
            <a:r>
              <a:rPr lang="id-ID" sz="2000" dirty="0" smtClean="0"/>
              <a:t>karakteristik pribadi</a:t>
            </a:r>
            <a:endParaRPr lang="en-US" sz="2000" dirty="0"/>
          </a:p>
        </p:txBody>
      </p:sp>
      <p:sp>
        <p:nvSpPr>
          <p:cNvPr id="8" name="Rectangle 5"/>
          <p:cNvSpPr>
            <a:spLocks noChangeArrowheads="1"/>
          </p:cNvSpPr>
          <p:nvPr/>
        </p:nvSpPr>
        <p:spPr bwMode="auto">
          <a:xfrm>
            <a:off x="838200" y="4876800"/>
            <a:ext cx="6781800" cy="914400"/>
          </a:xfrm>
          <a:prstGeom prst="rect">
            <a:avLst/>
          </a:prstGeom>
          <a:gradFill rotWithShape="1">
            <a:gsLst>
              <a:gs pos="0">
                <a:srgbClr val="FFFFFF"/>
              </a:gs>
              <a:gs pos="100000">
                <a:srgbClr val="99CCFF"/>
              </a:gs>
            </a:gsLst>
            <a:lin ang="18900000" scaled="1"/>
          </a:gradFill>
          <a:ln w="9525">
            <a:noFill/>
            <a:miter lim="800000"/>
            <a:headEnd/>
            <a:tailEnd/>
          </a:ln>
          <a:effectLst/>
        </p:spPr>
        <p:txBody>
          <a:bodyPr wrap="none" anchor="ctr"/>
          <a:lstStyle/>
          <a:p>
            <a:pPr algn="ctr"/>
            <a:r>
              <a:rPr lang="id-ID" sz="2400" dirty="0" smtClean="0"/>
              <a:t>Peningkatan Kemungkinan Berhasil dalam </a:t>
            </a:r>
            <a:br>
              <a:rPr lang="id-ID" sz="2400" dirty="0" smtClean="0"/>
            </a:br>
            <a:r>
              <a:rPr lang="id-ID" sz="2400" dirty="0" smtClean="0"/>
              <a:t>sebuah Tugas International Job</a:t>
            </a:r>
            <a:endParaRPr lang="en-US" sz="2400" dirty="0"/>
          </a:p>
        </p:txBody>
      </p:sp>
      <p:cxnSp>
        <p:nvCxnSpPr>
          <p:cNvPr id="9" name="AutoShape 6"/>
          <p:cNvCxnSpPr>
            <a:cxnSpLocks noChangeShapeType="1"/>
          </p:cNvCxnSpPr>
          <p:nvPr/>
        </p:nvCxnSpPr>
        <p:spPr bwMode="auto">
          <a:xfrm>
            <a:off x="3657600" y="3200400"/>
            <a:ext cx="571500" cy="1752600"/>
          </a:xfrm>
          <a:prstGeom prst="bentConnector2">
            <a:avLst/>
          </a:prstGeom>
          <a:noFill/>
          <a:ln w="28575">
            <a:solidFill>
              <a:schemeClr val="tx1"/>
            </a:solidFill>
            <a:prstDash val="sysDot"/>
            <a:miter lim="800000"/>
            <a:headEnd/>
            <a:tailEnd type="triangle" w="med" len="med"/>
          </a:ln>
          <a:effectLst/>
        </p:spPr>
      </p:cxnSp>
      <p:cxnSp>
        <p:nvCxnSpPr>
          <p:cNvPr id="10" name="AutoShape 7"/>
          <p:cNvCxnSpPr>
            <a:cxnSpLocks noChangeShapeType="1"/>
          </p:cNvCxnSpPr>
          <p:nvPr/>
        </p:nvCxnSpPr>
        <p:spPr bwMode="auto">
          <a:xfrm rot="10800000" flipV="1">
            <a:off x="4572000" y="3200400"/>
            <a:ext cx="723900" cy="1676400"/>
          </a:xfrm>
          <a:prstGeom prst="bentConnector2">
            <a:avLst/>
          </a:prstGeom>
          <a:noFill/>
          <a:ln w="28575">
            <a:solidFill>
              <a:schemeClr val="tx1"/>
            </a:solidFill>
            <a:prstDash val="sysDot"/>
            <a:miter lim="800000"/>
            <a:headEnd/>
            <a:tailEnd type="triangle" w="med" len="med"/>
          </a:ln>
          <a:effectLst/>
        </p:spPr>
      </p:cxnSp>
      <p:pic>
        <p:nvPicPr>
          <p:cNvPr id="11" name="14.2">
            <a:hlinkClick r:id="" action="ppaction://media"/>
          </p:cNvPr>
          <p:cNvPicPr>
            <a:picLocks noRot="1" noChangeAspect="1"/>
          </p:cNvPicPr>
          <p:nvPr>
            <a:wavAudioFile r:embed="rId1" name="14.2"/>
          </p:nvPr>
        </p:nvPicPr>
        <p:blipFill>
          <a:blip r:embed="rId3"/>
          <a:stretch>
            <a:fillRect/>
          </a:stretch>
        </p:blipFill>
        <p:spPr>
          <a:xfrm>
            <a:off x="4419600" y="3276600"/>
            <a:ext cx="304800" cy="304800"/>
          </a:xfrm>
          <a:prstGeom prst="rect">
            <a:avLst/>
          </a:prstGeom>
        </p:spPr>
      </p:pic>
      <p:sp>
        <p:nvSpPr>
          <p:cNvPr id="12" name="Slide Number Placeholder 11"/>
          <p:cNvSpPr>
            <a:spLocks noGrp="1"/>
          </p:cNvSpPr>
          <p:nvPr>
            <p:ph type="sldNum" sz="quarter" idx="12"/>
          </p:nvPr>
        </p:nvSpPr>
        <p:spPr/>
        <p:txBody>
          <a:bodyPr/>
          <a:lstStyle/>
          <a:p>
            <a:fld id="{A6A6C81A-3A6C-4E0E-93E5-AD2646C4F068}" type="slidenum">
              <a:rPr lang="en-US" smtClean="0"/>
              <a:pPr/>
              <a:t>6</a:t>
            </a:fld>
            <a:endParaRPr lang="en-US"/>
          </a:p>
        </p:txBody>
      </p:sp>
      <p:sp>
        <p:nvSpPr>
          <p:cNvPr id="13" name="Footer Placeholder 12"/>
          <p:cNvSpPr>
            <a:spLocks noGrp="1"/>
          </p:cNvSpPr>
          <p:nvPr>
            <p:ph type="ftr" sz="quarter" idx="11"/>
          </p:nvPr>
        </p:nvSpPr>
        <p:spPr/>
        <p:txBody>
          <a:bodyPr/>
          <a:lstStyle/>
          <a:p>
            <a:r>
              <a:rPr lang="en-US" smtClean="0"/>
              <a:t>BISNIS INTERNASIONAL/SN642033</a:t>
            </a:r>
            <a:endParaRPr lang="en-US"/>
          </a:p>
        </p:txBody>
      </p:sp>
    </p:spTree>
    <p:extLst>
      <p:ext uri="{BB962C8B-B14F-4D97-AF65-F5344CB8AC3E}">
        <p14:creationId xmlns="" xmlns:p14="http://schemas.microsoft.com/office/powerpoint/2010/main" val="13688327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96" fill="hold"/>
                                        <p:tgtEl>
                                          <p:spTgt spid="11"/>
                                        </p:tgtEl>
                                      </p:cBhvr>
                                    </p:cmd>
                                  </p:childTnLst>
                                </p:cTn>
                              </p:par>
                            </p:childTnLst>
                          </p:cTn>
                        </p:par>
                      </p:childTnLst>
                    </p:cTn>
                  </p:par>
                </p:childTnLst>
              </p:cTn>
              <p:nextCondLst>
                <p:cond evt="onClick" delay="0">
                  <p:tgtEl>
                    <p:spTgt spid="11"/>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Autofit/>
          </a:bodyPr>
          <a:lstStyle/>
          <a:p>
            <a:r>
              <a:rPr lang="id-ID" sz="4000" dirty="0" smtClean="0">
                <a:solidFill>
                  <a:srgbClr val="00B0F0"/>
                </a:solidFill>
              </a:rPr>
              <a:t>Proses Manajemen Sumber Daya Manusia Internasional</a:t>
            </a:r>
            <a:endParaRPr lang="en-US" sz="4000" dirty="0">
              <a:solidFill>
                <a:srgbClr val="00B0F0"/>
              </a:solidFill>
            </a:endParaRPr>
          </a:p>
        </p:txBody>
      </p:sp>
      <p:grpSp>
        <p:nvGrpSpPr>
          <p:cNvPr id="2" name="Group 3"/>
          <p:cNvGrpSpPr>
            <a:grpSpLocks/>
          </p:cNvGrpSpPr>
          <p:nvPr/>
        </p:nvGrpSpPr>
        <p:grpSpPr bwMode="auto">
          <a:xfrm>
            <a:off x="1676400" y="1752600"/>
            <a:ext cx="5486400" cy="4572000"/>
            <a:chOff x="912" y="912"/>
            <a:chExt cx="3888" cy="3216"/>
          </a:xfrm>
        </p:grpSpPr>
        <p:sp>
          <p:nvSpPr>
            <p:cNvPr id="7" name="Rectangle 4"/>
            <p:cNvSpPr>
              <a:spLocks noChangeArrowheads="1"/>
            </p:cNvSpPr>
            <p:nvPr/>
          </p:nvSpPr>
          <p:spPr bwMode="auto">
            <a:xfrm>
              <a:off x="1776" y="912"/>
              <a:ext cx="2160" cy="288"/>
            </a:xfrm>
            <a:prstGeom prst="rect">
              <a:avLst/>
            </a:prstGeom>
            <a:gradFill rotWithShape="1">
              <a:gsLst>
                <a:gs pos="0">
                  <a:srgbClr val="FFFFFF"/>
                </a:gs>
                <a:gs pos="100000">
                  <a:srgbClr val="C1E0FF"/>
                </a:gs>
              </a:gsLst>
              <a:lin ang="18900000" scaled="1"/>
            </a:gradFill>
            <a:ln w="9525">
              <a:noFill/>
              <a:miter lim="800000"/>
              <a:headEnd/>
              <a:tailEnd/>
            </a:ln>
            <a:effectLst/>
          </p:spPr>
          <p:txBody>
            <a:bodyPr wrap="none" anchor="ctr"/>
            <a:lstStyle/>
            <a:p>
              <a:pPr algn="ctr"/>
              <a:r>
                <a:rPr lang="id-ID" sz="2000" dirty="0" smtClean="0"/>
                <a:t>Strategi Manajemen SDM </a:t>
              </a:r>
              <a:endParaRPr lang="en-US" sz="2000" dirty="0"/>
            </a:p>
          </p:txBody>
        </p:sp>
        <p:sp>
          <p:nvSpPr>
            <p:cNvPr id="8" name="Rectangle 5"/>
            <p:cNvSpPr>
              <a:spLocks noChangeArrowheads="1"/>
            </p:cNvSpPr>
            <p:nvPr/>
          </p:nvSpPr>
          <p:spPr bwMode="auto">
            <a:xfrm>
              <a:off x="1776" y="1392"/>
              <a:ext cx="2160" cy="288"/>
            </a:xfrm>
            <a:prstGeom prst="rect">
              <a:avLst/>
            </a:prstGeom>
            <a:gradFill rotWithShape="1">
              <a:gsLst>
                <a:gs pos="0">
                  <a:srgbClr val="8DC6FF"/>
                </a:gs>
                <a:gs pos="100000">
                  <a:srgbClr val="FFFFFF"/>
                </a:gs>
              </a:gsLst>
              <a:lin ang="5400000" scaled="1"/>
            </a:gradFill>
            <a:ln w="9525">
              <a:noFill/>
              <a:miter lim="800000"/>
              <a:headEnd/>
              <a:tailEnd/>
            </a:ln>
            <a:effectLst/>
          </p:spPr>
          <p:txBody>
            <a:bodyPr wrap="none" anchor="ctr"/>
            <a:lstStyle/>
            <a:p>
              <a:pPr algn="ctr"/>
              <a:endParaRPr lang="en-US" sz="2000" dirty="0"/>
            </a:p>
          </p:txBody>
        </p:sp>
        <p:sp>
          <p:nvSpPr>
            <p:cNvPr id="9" name="Rectangle 6"/>
            <p:cNvSpPr>
              <a:spLocks noChangeArrowheads="1"/>
            </p:cNvSpPr>
            <p:nvPr/>
          </p:nvSpPr>
          <p:spPr bwMode="auto">
            <a:xfrm>
              <a:off x="1776" y="1872"/>
              <a:ext cx="2160" cy="336"/>
            </a:xfrm>
            <a:prstGeom prst="rect">
              <a:avLst/>
            </a:prstGeom>
            <a:gradFill rotWithShape="1">
              <a:gsLst>
                <a:gs pos="0">
                  <a:srgbClr val="FFFFFF"/>
                </a:gs>
                <a:gs pos="100000">
                  <a:srgbClr val="75BAFF"/>
                </a:gs>
              </a:gsLst>
              <a:lin ang="18900000" scaled="1"/>
            </a:gradFill>
            <a:ln w="9525">
              <a:noFill/>
              <a:miter lim="800000"/>
              <a:headEnd/>
              <a:tailEnd/>
            </a:ln>
            <a:effectLst/>
          </p:spPr>
          <p:txBody>
            <a:bodyPr wrap="none" anchor="ctr"/>
            <a:lstStyle/>
            <a:p>
              <a:pPr algn="ctr"/>
              <a:endParaRPr lang="en-US" sz="2000" dirty="0"/>
            </a:p>
          </p:txBody>
        </p:sp>
        <p:sp>
          <p:nvSpPr>
            <p:cNvPr id="10" name="Rectangle 7"/>
            <p:cNvSpPr>
              <a:spLocks noChangeArrowheads="1"/>
            </p:cNvSpPr>
            <p:nvPr/>
          </p:nvSpPr>
          <p:spPr bwMode="auto">
            <a:xfrm>
              <a:off x="1776" y="2400"/>
              <a:ext cx="2160" cy="336"/>
            </a:xfrm>
            <a:prstGeom prst="rect">
              <a:avLst/>
            </a:prstGeom>
            <a:gradFill rotWithShape="1">
              <a:gsLst>
                <a:gs pos="0">
                  <a:srgbClr val="1BB3FF"/>
                </a:gs>
                <a:gs pos="50000">
                  <a:srgbClr val="FFFFFF"/>
                </a:gs>
                <a:gs pos="100000">
                  <a:srgbClr val="1BB3FF"/>
                </a:gs>
              </a:gsLst>
              <a:lin ang="18900000" scaled="1"/>
            </a:gradFill>
            <a:ln w="9525">
              <a:noFill/>
              <a:miter lim="800000"/>
              <a:headEnd/>
              <a:tailEnd/>
            </a:ln>
            <a:effectLst/>
          </p:spPr>
          <p:txBody>
            <a:bodyPr wrap="none" anchor="ctr"/>
            <a:lstStyle/>
            <a:p>
              <a:pPr algn="ctr"/>
              <a:r>
                <a:rPr lang="id-ID" sz="2000" dirty="0" smtClean="0"/>
                <a:t>Penilaian Kinerja</a:t>
              </a:r>
              <a:endParaRPr lang="en-US" sz="2000" dirty="0"/>
            </a:p>
          </p:txBody>
        </p:sp>
        <p:sp>
          <p:nvSpPr>
            <p:cNvPr id="11" name="Rectangle 8"/>
            <p:cNvSpPr>
              <a:spLocks noChangeArrowheads="1"/>
            </p:cNvSpPr>
            <p:nvPr/>
          </p:nvSpPr>
          <p:spPr bwMode="auto">
            <a:xfrm>
              <a:off x="1776" y="2928"/>
              <a:ext cx="2160" cy="288"/>
            </a:xfrm>
            <a:prstGeom prst="rect">
              <a:avLst/>
            </a:prstGeom>
            <a:gradFill rotWithShape="1">
              <a:gsLst>
                <a:gs pos="0">
                  <a:srgbClr val="0090D8"/>
                </a:gs>
                <a:gs pos="50000">
                  <a:srgbClr val="FFFFFF"/>
                </a:gs>
                <a:gs pos="100000">
                  <a:srgbClr val="0090D8"/>
                </a:gs>
              </a:gsLst>
              <a:lin ang="18900000" scaled="1"/>
            </a:gradFill>
            <a:ln w="9525">
              <a:noFill/>
              <a:miter lim="800000"/>
              <a:headEnd/>
              <a:tailEnd/>
            </a:ln>
            <a:effectLst/>
          </p:spPr>
          <p:txBody>
            <a:bodyPr wrap="none" anchor="ctr"/>
            <a:lstStyle/>
            <a:p>
              <a:pPr algn="ctr"/>
              <a:r>
                <a:rPr lang="id-ID" sz="2000" dirty="0" smtClean="0"/>
                <a:t>Kompensasi dan Manfaat</a:t>
              </a:r>
              <a:endParaRPr lang="en-US" sz="1900" dirty="0"/>
            </a:p>
          </p:txBody>
        </p:sp>
        <p:sp>
          <p:nvSpPr>
            <p:cNvPr id="12" name="Rectangle 9"/>
            <p:cNvSpPr>
              <a:spLocks noChangeArrowheads="1"/>
            </p:cNvSpPr>
            <p:nvPr/>
          </p:nvSpPr>
          <p:spPr bwMode="auto">
            <a:xfrm>
              <a:off x="1776" y="3408"/>
              <a:ext cx="2160" cy="288"/>
            </a:xfrm>
            <a:prstGeom prst="rect">
              <a:avLst/>
            </a:prstGeom>
            <a:gradFill rotWithShape="1">
              <a:gsLst>
                <a:gs pos="0">
                  <a:srgbClr val="006BA0"/>
                </a:gs>
                <a:gs pos="50000">
                  <a:srgbClr val="FFFFFF"/>
                </a:gs>
                <a:gs pos="100000">
                  <a:srgbClr val="006BA0"/>
                </a:gs>
              </a:gsLst>
              <a:lin ang="18900000" scaled="1"/>
            </a:gradFill>
            <a:ln w="9525">
              <a:noFill/>
              <a:miter lim="800000"/>
              <a:headEnd/>
              <a:tailEnd/>
            </a:ln>
            <a:effectLst/>
          </p:spPr>
          <p:txBody>
            <a:bodyPr wrap="none" anchor="ctr"/>
            <a:lstStyle/>
            <a:p>
              <a:pPr algn="ctr"/>
              <a:r>
                <a:rPr lang="id-ID" sz="2000" dirty="0" smtClean="0"/>
                <a:t>Hubungan Tenaga Kerja</a:t>
              </a:r>
              <a:endParaRPr lang="en-US" sz="2000" dirty="0"/>
            </a:p>
          </p:txBody>
        </p:sp>
        <p:sp>
          <p:nvSpPr>
            <p:cNvPr id="13" name="Rectangle 10"/>
            <p:cNvSpPr>
              <a:spLocks noChangeArrowheads="1"/>
            </p:cNvSpPr>
            <p:nvPr/>
          </p:nvSpPr>
          <p:spPr bwMode="auto">
            <a:xfrm>
              <a:off x="1008" y="3840"/>
              <a:ext cx="3696" cy="288"/>
            </a:xfrm>
            <a:prstGeom prst="rect">
              <a:avLst/>
            </a:prstGeom>
            <a:gradFill rotWithShape="1">
              <a:gsLst>
                <a:gs pos="0">
                  <a:schemeClr val="accent2"/>
                </a:gs>
                <a:gs pos="50000">
                  <a:srgbClr val="FFFFFF"/>
                </a:gs>
                <a:gs pos="100000">
                  <a:schemeClr val="accent2"/>
                </a:gs>
              </a:gsLst>
              <a:lin ang="18900000" scaled="1"/>
            </a:gradFill>
            <a:ln w="9525">
              <a:noFill/>
              <a:miter lim="800000"/>
              <a:headEnd/>
              <a:tailEnd/>
            </a:ln>
            <a:effectLst/>
          </p:spPr>
          <p:txBody>
            <a:bodyPr wrap="none" anchor="ctr"/>
            <a:lstStyle/>
            <a:p>
              <a:pPr algn="ctr"/>
              <a:r>
                <a:rPr lang="id-ID" sz="2000" dirty="0" smtClean="0"/>
                <a:t>Kontribusi terhadap Efektivitas Organisasi</a:t>
              </a:r>
              <a:endParaRPr lang="en-US" sz="2000" dirty="0"/>
            </a:p>
          </p:txBody>
        </p:sp>
        <p:cxnSp>
          <p:nvCxnSpPr>
            <p:cNvPr id="14" name="AutoShape 11"/>
            <p:cNvCxnSpPr>
              <a:cxnSpLocks noChangeShapeType="1"/>
              <a:stCxn id="7" idx="2"/>
              <a:endCxn id="8" idx="0"/>
            </p:cNvCxnSpPr>
            <p:nvPr/>
          </p:nvCxnSpPr>
          <p:spPr bwMode="auto">
            <a:xfrm>
              <a:off x="2856" y="1200"/>
              <a:ext cx="0" cy="192"/>
            </a:xfrm>
            <a:prstGeom prst="straightConnector1">
              <a:avLst/>
            </a:prstGeom>
            <a:noFill/>
            <a:ln w="28575">
              <a:solidFill>
                <a:schemeClr val="tx1"/>
              </a:solidFill>
              <a:prstDash val="sysDot"/>
              <a:round/>
              <a:headEnd/>
              <a:tailEnd type="triangle" w="med" len="med"/>
            </a:ln>
            <a:effectLst/>
          </p:spPr>
        </p:cxnSp>
        <p:cxnSp>
          <p:nvCxnSpPr>
            <p:cNvPr id="15" name="AutoShape 12"/>
            <p:cNvCxnSpPr>
              <a:cxnSpLocks noChangeShapeType="1"/>
              <a:stCxn id="8" idx="2"/>
              <a:endCxn id="9" idx="0"/>
            </p:cNvCxnSpPr>
            <p:nvPr/>
          </p:nvCxnSpPr>
          <p:spPr bwMode="auto">
            <a:xfrm>
              <a:off x="2856" y="1680"/>
              <a:ext cx="0" cy="192"/>
            </a:xfrm>
            <a:prstGeom prst="straightConnector1">
              <a:avLst/>
            </a:prstGeom>
            <a:noFill/>
            <a:ln w="28575">
              <a:solidFill>
                <a:schemeClr val="tx1"/>
              </a:solidFill>
              <a:prstDash val="sysDot"/>
              <a:round/>
              <a:headEnd/>
              <a:tailEnd type="triangle" w="med" len="med"/>
            </a:ln>
            <a:effectLst/>
          </p:spPr>
        </p:cxnSp>
        <p:cxnSp>
          <p:nvCxnSpPr>
            <p:cNvPr id="16" name="AutoShape 13"/>
            <p:cNvCxnSpPr>
              <a:cxnSpLocks noChangeShapeType="1"/>
              <a:stCxn id="9" idx="2"/>
              <a:endCxn id="10" idx="0"/>
            </p:cNvCxnSpPr>
            <p:nvPr/>
          </p:nvCxnSpPr>
          <p:spPr bwMode="auto">
            <a:xfrm>
              <a:off x="2856" y="2208"/>
              <a:ext cx="0" cy="192"/>
            </a:xfrm>
            <a:prstGeom prst="straightConnector1">
              <a:avLst/>
            </a:prstGeom>
            <a:noFill/>
            <a:ln w="28575">
              <a:solidFill>
                <a:schemeClr val="tx1"/>
              </a:solidFill>
              <a:prstDash val="sysDot"/>
              <a:round/>
              <a:headEnd/>
              <a:tailEnd type="triangle" w="med" len="med"/>
            </a:ln>
            <a:effectLst/>
          </p:spPr>
        </p:cxnSp>
        <p:cxnSp>
          <p:nvCxnSpPr>
            <p:cNvPr id="17" name="AutoShape 14"/>
            <p:cNvCxnSpPr>
              <a:cxnSpLocks noChangeShapeType="1"/>
              <a:stCxn id="10" idx="2"/>
              <a:endCxn id="11" idx="0"/>
            </p:cNvCxnSpPr>
            <p:nvPr/>
          </p:nvCxnSpPr>
          <p:spPr bwMode="auto">
            <a:xfrm>
              <a:off x="2856" y="2736"/>
              <a:ext cx="0" cy="192"/>
            </a:xfrm>
            <a:prstGeom prst="straightConnector1">
              <a:avLst/>
            </a:prstGeom>
            <a:noFill/>
            <a:ln w="28575">
              <a:solidFill>
                <a:schemeClr val="tx1"/>
              </a:solidFill>
              <a:prstDash val="sysDot"/>
              <a:round/>
              <a:headEnd/>
              <a:tailEnd type="triangle" w="med" len="med"/>
            </a:ln>
            <a:effectLst/>
          </p:spPr>
        </p:cxnSp>
        <p:cxnSp>
          <p:nvCxnSpPr>
            <p:cNvPr id="18" name="AutoShape 15"/>
            <p:cNvCxnSpPr>
              <a:cxnSpLocks noChangeShapeType="1"/>
              <a:stCxn id="11" idx="2"/>
              <a:endCxn id="12" idx="0"/>
            </p:cNvCxnSpPr>
            <p:nvPr/>
          </p:nvCxnSpPr>
          <p:spPr bwMode="auto">
            <a:xfrm>
              <a:off x="2856" y="3216"/>
              <a:ext cx="0" cy="192"/>
            </a:xfrm>
            <a:prstGeom prst="straightConnector1">
              <a:avLst/>
            </a:prstGeom>
            <a:noFill/>
            <a:ln w="28575">
              <a:solidFill>
                <a:schemeClr val="tx1"/>
              </a:solidFill>
              <a:prstDash val="sysDot"/>
              <a:round/>
              <a:headEnd/>
              <a:tailEnd type="triangle" w="med" len="med"/>
            </a:ln>
            <a:effectLst/>
          </p:spPr>
        </p:cxnSp>
        <p:cxnSp>
          <p:nvCxnSpPr>
            <p:cNvPr id="19" name="AutoShape 16"/>
            <p:cNvCxnSpPr>
              <a:cxnSpLocks noChangeShapeType="1"/>
              <a:stCxn id="12" idx="2"/>
              <a:endCxn id="13" idx="0"/>
            </p:cNvCxnSpPr>
            <p:nvPr/>
          </p:nvCxnSpPr>
          <p:spPr bwMode="auto">
            <a:xfrm>
              <a:off x="2856" y="3696"/>
              <a:ext cx="0" cy="144"/>
            </a:xfrm>
            <a:prstGeom prst="straightConnector1">
              <a:avLst/>
            </a:prstGeom>
            <a:noFill/>
            <a:ln w="28575">
              <a:solidFill>
                <a:schemeClr val="tx1"/>
              </a:solidFill>
              <a:prstDash val="sysDot"/>
              <a:round/>
              <a:headEnd/>
              <a:tailEnd type="triangle" w="med" len="med"/>
            </a:ln>
            <a:effectLst/>
          </p:spPr>
        </p:cxnSp>
        <p:cxnSp>
          <p:nvCxnSpPr>
            <p:cNvPr id="20" name="AutoShape 17"/>
            <p:cNvCxnSpPr>
              <a:cxnSpLocks noChangeShapeType="1"/>
              <a:stCxn id="8" idx="1"/>
              <a:endCxn id="13" idx="1"/>
            </p:cNvCxnSpPr>
            <p:nvPr/>
          </p:nvCxnSpPr>
          <p:spPr bwMode="auto">
            <a:xfrm rot="10800000" flipV="1">
              <a:off x="1008" y="1536"/>
              <a:ext cx="768" cy="2448"/>
            </a:xfrm>
            <a:prstGeom prst="bentConnector3">
              <a:avLst>
                <a:gd name="adj1" fmla="val 118750"/>
              </a:avLst>
            </a:prstGeom>
            <a:noFill/>
            <a:ln w="28575">
              <a:solidFill>
                <a:schemeClr val="tx1"/>
              </a:solidFill>
              <a:prstDash val="sysDot"/>
              <a:miter lim="800000"/>
              <a:headEnd/>
              <a:tailEnd type="triangle" w="med" len="med"/>
            </a:ln>
            <a:effectLst/>
          </p:spPr>
        </p:cxnSp>
        <p:cxnSp>
          <p:nvCxnSpPr>
            <p:cNvPr id="21" name="AutoShape 18"/>
            <p:cNvCxnSpPr>
              <a:cxnSpLocks noChangeShapeType="1"/>
              <a:stCxn id="8" idx="3"/>
              <a:endCxn id="13" idx="3"/>
            </p:cNvCxnSpPr>
            <p:nvPr/>
          </p:nvCxnSpPr>
          <p:spPr bwMode="auto">
            <a:xfrm>
              <a:off x="3936" y="1536"/>
              <a:ext cx="768" cy="2448"/>
            </a:xfrm>
            <a:prstGeom prst="bentConnector3">
              <a:avLst>
                <a:gd name="adj1" fmla="val 118750"/>
              </a:avLst>
            </a:prstGeom>
            <a:noFill/>
            <a:ln w="28575">
              <a:solidFill>
                <a:schemeClr val="tx1"/>
              </a:solidFill>
              <a:prstDash val="sysDot"/>
              <a:miter lim="800000"/>
              <a:headEnd/>
              <a:tailEnd type="triangle" w="med" len="med"/>
            </a:ln>
            <a:effectLst/>
          </p:spPr>
        </p:cxnSp>
        <p:sp>
          <p:nvSpPr>
            <p:cNvPr id="22" name="Line 19"/>
            <p:cNvSpPr>
              <a:spLocks noChangeShapeType="1"/>
            </p:cNvSpPr>
            <p:nvPr/>
          </p:nvSpPr>
          <p:spPr bwMode="auto">
            <a:xfrm flipH="1">
              <a:off x="912" y="2016"/>
              <a:ext cx="864" cy="0"/>
            </a:xfrm>
            <a:prstGeom prst="line">
              <a:avLst/>
            </a:prstGeom>
            <a:noFill/>
            <a:ln w="28575">
              <a:solidFill>
                <a:schemeClr val="tx1"/>
              </a:solidFill>
              <a:prstDash val="sysDot"/>
              <a:round/>
              <a:headEnd/>
              <a:tailEnd type="triangle" w="med" len="med"/>
            </a:ln>
            <a:effectLst/>
          </p:spPr>
          <p:txBody>
            <a:bodyPr/>
            <a:lstStyle/>
            <a:p>
              <a:endParaRPr lang="id-ID"/>
            </a:p>
          </p:txBody>
        </p:sp>
        <p:sp>
          <p:nvSpPr>
            <p:cNvPr id="23" name="Line 20"/>
            <p:cNvSpPr>
              <a:spLocks noChangeShapeType="1"/>
            </p:cNvSpPr>
            <p:nvPr/>
          </p:nvSpPr>
          <p:spPr bwMode="auto">
            <a:xfrm flipH="1">
              <a:off x="912" y="2544"/>
              <a:ext cx="864" cy="0"/>
            </a:xfrm>
            <a:prstGeom prst="line">
              <a:avLst/>
            </a:prstGeom>
            <a:noFill/>
            <a:ln w="28575">
              <a:solidFill>
                <a:schemeClr val="tx1"/>
              </a:solidFill>
              <a:prstDash val="sysDot"/>
              <a:round/>
              <a:headEnd/>
              <a:tailEnd type="triangle" w="med" len="med"/>
            </a:ln>
            <a:effectLst/>
          </p:spPr>
          <p:txBody>
            <a:bodyPr/>
            <a:lstStyle/>
            <a:p>
              <a:endParaRPr lang="id-ID"/>
            </a:p>
          </p:txBody>
        </p:sp>
        <p:sp>
          <p:nvSpPr>
            <p:cNvPr id="24" name="Line 21"/>
            <p:cNvSpPr>
              <a:spLocks noChangeShapeType="1"/>
            </p:cNvSpPr>
            <p:nvPr/>
          </p:nvSpPr>
          <p:spPr bwMode="auto">
            <a:xfrm flipH="1">
              <a:off x="912" y="3072"/>
              <a:ext cx="864" cy="0"/>
            </a:xfrm>
            <a:prstGeom prst="line">
              <a:avLst/>
            </a:prstGeom>
            <a:noFill/>
            <a:ln w="28575">
              <a:solidFill>
                <a:schemeClr val="tx1"/>
              </a:solidFill>
              <a:prstDash val="sysDot"/>
              <a:round/>
              <a:headEnd/>
              <a:tailEnd type="triangle" w="med" len="med"/>
            </a:ln>
            <a:effectLst/>
          </p:spPr>
          <p:txBody>
            <a:bodyPr/>
            <a:lstStyle/>
            <a:p>
              <a:endParaRPr lang="id-ID"/>
            </a:p>
          </p:txBody>
        </p:sp>
        <p:sp>
          <p:nvSpPr>
            <p:cNvPr id="25" name="Line 22"/>
            <p:cNvSpPr>
              <a:spLocks noChangeShapeType="1"/>
            </p:cNvSpPr>
            <p:nvPr/>
          </p:nvSpPr>
          <p:spPr bwMode="auto">
            <a:xfrm>
              <a:off x="3936" y="2016"/>
              <a:ext cx="864" cy="0"/>
            </a:xfrm>
            <a:prstGeom prst="line">
              <a:avLst/>
            </a:prstGeom>
            <a:noFill/>
            <a:ln w="28575">
              <a:solidFill>
                <a:schemeClr val="tx1"/>
              </a:solidFill>
              <a:prstDash val="sysDot"/>
              <a:round/>
              <a:headEnd/>
              <a:tailEnd type="triangle" w="med" len="med"/>
            </a:ln>
            <a:effectLst/>
          </p:spPr>
          <p:txBody>
            <a:bodyPr/>
            <a:lstStyle/>
            <a:p>
              <a:endParaRPr lang="id-ID"/>
            </a:p>
          </p:txBody>
        </p:sp>
        <p:sp>
          <p:nvSpPr>
            <p:cNvPr id="26" name="Line 23"/>
            <p:cNvSpPr>
              <a:spLocks noChangeShapeType="1"/>
            </p:cNvSpPr>
            <p:nvPr/>
          </p:nvSpPr>
          <p:spPr bwMode="auto">
            <a:xfrm>
              <a:off x="3936" y="2544"/>
              <a:ext cx="864" cy="0"/>
            </a:xfrm>
            <a:prstGeom prst="line">
              <a:avLst/>
            </a:prstGeom>
            <a:noFill/>
            <a:ln w="28575">
              <a:solidFill>
                <a:schemeClr val="tx1"/>
              </a:solidFill>
              <a:prstDash val="sysDot"/>
              <a:round/>
              <a:headEnd/>
              <a:tailEnd type="triangle" w="med" len="med"/>
            </a:ln>
            <a:effectLst/>
          </p:spPr>
          <p:txBody>
            <a:bodyPr/>
            <a:lstStyle/>
            <a:p>
              <a:endParaRPr lang="id-ID"/>
            </a:p>
          </p:txBody>
        </p:sp>
        <p:sp>
          <p:nvSpPr>
            <p:cNvPr id="27" name="Line 24"/>
            <p:cNvSpPr>
              <a:spLocks noChangeShapeType="1"/>
            </p:cNvSpPr>
            <p:nvPr/>
          </p:nvSpPr>
          <p:spPr bwMode="auto">
            <a:xfrm>
              <a:off x="3936" y="3072"/>
              <a:ext cx="864" cy="0"/>
            </a:xfrm>
            <a:prstGeom prst="line">
              <a:avLst/>
            </a:prstGeom>
            <a:noFill/>
            <a:ln w="28575">
              <a:solidFill>
                <a:schemeClr val="tx1"/>
              </a:solidFill>
              <a:prstDash val="sysDot"/>
              <a:round/>
              <a:headEnd/>
              <a:tailEnd type="triangle" w="med" len="med"/>
            </a:ln>
            <a:effectLst/>
          </p:spPr>
          <p:txBody>
            <a:bodyPr/>
            <a:lstStyle/>
            <a:p>
              <a:endParaRPr lang="id-ID"/>
            </a:p>
          </p:txBody>
        </p:sp>
      </p:grpSp>
      <p:sp>
        <p:nvSpPr>
          <p:cNvPr id="28" name="Rectangle 27"/>
          <p:cNvSpPr/>
          <p:nvPr/>
        </p:nvSpPr>
        <p:spPr>
          <a:xfrm>
            <a:off x="3048000" y="2514600"/>
            <a:ext cx="2569934" cy="369332"/>
          </a:xfrm>
          <a:prstGeom prst="rect">
            <a:avLst/>
          </a:prstGeom>
        </p:spPr>
        <p:txBody>
          <a:bodyPr wrap="none">
            <a:spAutoFit/>
          </a:bodyPr>
          <a:lstStyle/>
          <a:p>
            <a:r>
              <a:rPr lang="id-ID" dirty="0" smtClean="0"/>
              <a:t>Rekrutmen dan Seleksi</a:t>
            </a:r>
            <a:endParaRPr lang="en-US" dirty="0"/>
          </a:p>
        </p:txBody>
      </p:sp>
      <p:sp>
        <p:nvSpPr>
          <p:cNvPr id="29" name="Rectangle 28"/>
          <p:cNvSpPr/>
          <p:nvPr/>
        </p:nvSpPr>
        <p:spPr>
          <a:xfrm>
            <a:off x="2927960" y="3244334"/>
            <a:ext cx="3288080" cy="369332"/>
          </a:xfrm>
          <a:prstGeom prst="rect">
            <a:avLst/>
          </a:prstGeom>
        </p:spPr>
        <p:txBody>
          <a:bodyPr wrap="none">
            <a:spAutoFit/>
          </a:bodyPr>
          <a:lstStyle/>
          <a:p>
            <a:r>
              <a:rPr lang="id-ID" dirty="0" smtClean="0"/>
              <a:t>Pelatihan dan Pengembangan</a:t>
            </a:r>
            <a:endParaRPr lang="en-US" dirty="0"/>
          </a:p>
        </p:txBody>
      </p:sp>
      <p:pic>
        <p:nvPicPr>
          <p:cNvPr id="30" name="14.3">
            <a:hlinkClick r:id="" action="ppaction://media"/>
          </p:cNvPr>
          <p:cNvPicPr>
            <a:picLocks noRot="1" noChangeAspect="1"/>
          </p:cNvPicPr>
          <p:nvPr>
            <a:wavAudioFile r:embed="rId1" name="14.3"/>
          </p:nvPr>
        </p:nvPicPr>
        <p:blipFill>
          <a:blip r:embed="rId3"/>
          <a:stretch>
            <a:fillRect/>
          </a:stretch>
        </p:blipFill>
        <p:spPr>
          <a:xfrm>
            <a:off x="4419600" y="3276600"/>
            <a:ext cx="304800" cy="304800"/>
          </a:xfrm>
          <a:prstGeom prst="rect">
            <a:avLst/>
          </a:prstGeom>
        </p:spPr>
      </p:pic>
      <p:sp>
        <p:nvSpPr>
          <p:cNvPr id="31" name="Slide Number Placeholder 30"/>
          <p:cNvSpPr>
            <a:spLocks noGrp="1"/>
          </p:cNvSpPr>
          <p:nvPr>
            <p:ph type="sldNum" sz="quarter" idx="12"/>
          </p:nvPr>
        </p:nvSpPr>
        <p:spPr/>
        <p:txBody>
          <a:bodyPr/>
          <a:lstStyle/>
          <a:p>
            <a:fld id="{A6A6C81A-3A6C-4E0E-93E5-AD2646C4F068}" type="slidenum">
              <a:rPr lang="en-US" smtClean="0"/>
              <a:pPr/>
              <a:t>7</a:t>
            </a:fld>
            <a:endParaRPr lang="en-US"/>
          </a:p>
        </p:txBody>
      </p:sp>
      <p:sp>
        <p:nvSpPr>
          <p:cNvPr id="32" name="Footer Placeholder 31"/>
          <p:cNvSpPr>
            <a:spLocks noGrp="1"/>
          </p:cNvSpPr>
          <p:nvPr>
            <p:ph type="ftr" sz="quarter" idx="11"/>
          </p:nvPr>
        </p:nvSpPr>
        <p:spPr/>
        <p:txBody>
          <a:bodyPr/>
          <a:lstStyle/>
          <a:p>
            <a:r>
              <a:rPr lang="en-US" smtClean="0"/>
              <a:t>BISNIS INTERNASIONAL/SN642033</a:t>
            </a:r>
            <a:endParaRPr lang="en-US"/>
          </a:p>
        </p:txBody>
      </p:sp>
    </p:spTree>
    <p:extLst>
      <p:ext uri="{BB962C8B-B14F-4D97-AF65-F5344CB8AC3E}">
        <p14:creationId xmlns="" xmlns:p14="http://schemas.microsoft.com/office/powerpoint/2010/main" val="968762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25" fill="hold"/>
                                        <p:tgtEl>
                                          <p:spTgt spid="30"/>
                                        </p:tgtEl>
                                      </p:cBhvr>
                                    </p:cmd>
                                  </p:childTnLst>
                                </p:cTn>
                              </p:par>
                            </p:childTnLst>
                          </p:cTn>
                        </p:par>
                      </p:childTnLst>
                    </p:cTn>
                  </p:par>
                </p:childTnLst>
              </p:cTn>
              <p:nextCondLst>
                <p:cond evt="onClick" delay="0">
                  <p:tgtEl>
                    <p:spTgt spid="3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r>
              <a:rPr lang="id-ID" sz="4000" dirty="0" smtClean="0">
                <a:solidFill>
                  <a:srgbClr val="00B0F0"/>
                </a:solidFill>
              </a:rPr>
              <a:t>Perekrutan SDM Internasional</a:t>
            </a:r>
            <a:endParaRPr lang="en-US" dirty="0">
              <a:solidFill>
                <a:srgbClr val="00B0F0"/>
              </a:solidFill>
            </a:endParaRPr>
          </a:p>
        </p:txBody>
      </p:sp>
      <p:sp>
        <p:nvSpPr>
          <p:cNvPr id="8" name="Content Placeholder 2"/>
          <p:cNvSpPr>
            <a:spLocks noGrp="1"/>
          </p:cNvSpPr>
          <p:nvPr>
            <p:ph idx="1"/>
          </p:nvPr>
        </p:nvSpPr>
        <p:spPr>
          <a:xfrm>
            <a:off x="457200" y="1371600"/>
            <a:ext cx="8229600" cy="2286000"/>
          </a:xfrm>
        </p:spPr>
        <p:txBody>
          <a:bodyPr>
            <a:noAutofit/>
          </a:bodyPr>
          <a:lstStyle/>
          <a:p>
            <a:pPr algn="just"/>
            <a:r>
              <a:rPr lang="id-ID" sz="2000" i="1" dirty="0"/>
              <a:t>Parent </a:t>
            </a:r>
            <a:r>
              <a:rPr lang="id-ID" sz="2000" i="1" dirty="0" smtClean="0"/>
              <a:t>Country Nationals </a:t>
            </a:r>
            <a:r>
              <a:rPr lang="id-ID" sz="2000" dirty="0"/>
              <a:t>(PCNs)  adalah penduduk asal negara dalam bisnis internasional. Penggunaan PCNs, MNC asing yang beroperasi memberikan banyak keuntungan kepada perusahaan. Karena PCNs biasanya berbagi budaya umum dan latar belakang pendidikan dengan staf kantor pusat perusahaan, mereka memfasilitasi komunikasi dan koordinasi dengan kantor pusat perusahaan. </a:t>
            </a:r>
            <a:endParaRPr lang="id-ID" sz="2000" dirty="0" smtClean="0"/>
          </a:p>
          <a:p>
            <a:pPr algn="just"/>
            <a:r>
              <a:rPr lang="id-ID" sz="2000" i="1" dirty="0" smtClean="0"/>
              <a:t>Host Country Nationals </a:t>
            </a:r>
            <a:r>
              <a:rPr lang="id-ID" sz="2000" dirty="0"/>
              <a:t>(HCNs) adalah penduduk negara tuan rumah. HCNs biasanya digunakan oleh bisnis internasional untuk mengisi pekerjaan tingkat menengah dan tingkat rendah, tetapi mereka juga sering muncul dalam posisi manajerial dan profesional. </a:t>
            </a:r>
            <a:endParaRPr lang="id-ID" sz="2000" dirty="0" smtClean="0"/>
          </a:p>
          <a:p>
            <a:pPr algn="just"/>
            <a:r>
              <a:rPr lang="id-ID" sz="2000" i="1" dirty="0" smtClean="0"/>
              <a:t>Third-Country Nationals </a:t>
            </a:r>
            <a:r>
              <a:rPr lang="id-ID" sz="2000" dirty="0"/>
              <a:t>(TCNs), yang bukan warga negara dalam negeri atau negara tuan rumah. Seperti PCNs, TCNs paling mungkin untuk digunakan dalam posisi tingkat tinggi dan/atau teknis. TCNs dan PCNs secara kolektif dikenal sebagai ekspatriat, atau orang-orang yang bekerja dan tinggal di negara-negara selain negara asal mereka.</a:t>
            </a:r>
          </a:p>
        </p:txBody>
      </p:sp>
      <p:pic>
        <p:nvPicPr>
          <p:cNvPr id="4" name="14.4">
            <a:hlinkClick r:id="" action="ppaction://media"/>
          </p:cNvPr>
          <p:cNvPicPr>
            <a:picLocks noRot="1" noChangeAspect="1"/>
          </p:cNvPicPr>
          <p:nvPr>
            <a:wavAudioFile r:embed="rId1" name="14.4"/>
          </p:nvPr>
        </p:nvPicPr>
        <p:blipFill>
          <a:blip r:embed="rId3"/>
          <a:stretch>
            <a:fillRect/>
          </a:stretch>
        </p:blipFill>
        <p:spPr>
          <a:xfrm>
            <a:off x="4419600" y="3276600"/>
            <a:ext cx="304800" cy="304800"/>
          </a:xfrm>
          <a:prstGeom prst="rect">
            <a:avLst/>
          </a:prstGeom>
        </p:spPr>
      </p:pic>
      <p:sp>
        <p:nvSpPr>
          <p:cNvPr id="5" name="Slide Number Placeholder 4"/>
          <p:cNvSpPr>
            <a:spLocks noGrp="1"/>
          </p:cNvSpPr>
          <p:nvPr>
            <p:ph type="sldNum" sz="quarter" idx="12"/>
          </p:nvPr>
        </p:nvSpPr>
        <p:spPr/>
        <p:txBody>
          <a:bodyPr/>
          <a:lstStyle/>
          <a:p>
            <a:fld id="{A6A6C81A-3A6C-4E0E-93E5-AD2646C4F068}" type="slidenum">
              <a:rPr lang="en-US" smtClean="0"/>
              <a:pPr/>
              <a:t>8</a:t>
            </a:fld>
            <a:endParaRPr lang="en-US"/>
          </a:p>
        </p:txBody>
      </p:sp>
      <p:sp>
        <p:nvSpPr>
          <p:cNvPr id="6" name="Footer Placeholder 5"/>
          <p:cNvSpPr>
            <a:spLocks noGrp="1"/>
          </p:cNvSpPr>
          <p:nvPr>
            <p:ph type="ftr" sz="quarter" idx="11"/>
          </p:nvPr>
        </p:nvSpPr>
        <p:spPr/>
        <p:txBody>
          <a:bodyPr/>
          <a:lstStyle/>
          <a:p>
            <a:r>
              <a:rPr lang="en-US" smtClean="0"/>
              <a:t>BISNIS INTERNASIONAL/SN642033</a:t>
            </a:r>
            <a:endParaRPr lang="en-US"/>
          </a:p>
        </p:txBody>
      </p:sp>
    </p:spTree>
    <p:extLst>
      <p:ext uri="{BB962C8B-B14F-4D97-AF65-F5344CB8AC3E}">
        <p14:creationId xmlns="" xmlns:p14="http://schemas.microsoft.com/office/powerpoint/2010/main" val="34783053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3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839200" cy="1143000"/>
          </a:xfrm>
        </p:spPr>
        <p:txBody>
          <a:bodyPr>
            <a:normAutofit/>
          </a:bodyPr>
          <a:lstStyle/>
          <a:p>
            <a:r>
              <a:rPr lang="id-ID" sz="4000" dirty="0" smtClean="0">
                <a:solidFill>
                  <a:srgbClr val="00B0F0"/>
                </a:solidFill>
              </a:rPr>
              <a:t>Pelatihan SDM Internasional</a:t>
            </a:r>
            <a:endParaRPr lang="en-US" dirty="0">
              <a:solidFill>
                <a:srgbClr val="00B0F0"/>
              </a:solidFill>
            </a:endParaRPr>
          </a:p>
        </p:txBody>
      </p:sp>
      <p:sp>
        <p:nvSpPr>
          <p:cNvPr id="4" name="Content Placeholder 2"/>
          <p:cNvSpPr>
            <a:spLocks noGrp="1"/>
          </p:cNvSpPr>
          <p:nvPr>
            <p:ph idx="1"/>
          </p:nvPr>
        </p:nvSpPr>
        <p:spPr>
          <a:xfrm>
            <a:off x="457200" y="1295400"/>
            <a:ext cx="8229600" cy="2286000"/>
          </a:xfrm>
        </p:spPr>
        <p:txBody>
          <a:bodyPr>
            <a:noAutofit/>
          </a:bodyPr>
          <a:lstStyle/>
          <a:p>
            <a:pPr algn="just"/>
            <a:r>
              <a:rPr lang="id-ID" sz="2000" dirty="0"/>
              <a:t>Pelatihan (</a:t>
            </a:r>
            <a:r>
              <a:rPr lang="id-ID" sz="2000" i="1" dirty="0"/>
              <a:t>training</a:t>
            </a:r>
            <a:r>
              <a:rPr lang="id-ID" sz="2000" dirty="0"/>
              <a:t>) adalah instruksi yang ditujukan untuk meningkatkan keterampilan khusus yang berhubungan dengan pekerjaan dan kemampuan. </a:t>
            </a:r>
            <a:endParaRPr lang="id-ID" sz="2000" dirty="0" smtClean="0"/>
          </a:p>
          <a:p>
            <a:pPr algn="just"/>
            <a:r>
              <a:rPr lang="id-ID" sz="2000" dirty="0" smtClean="0"/>
              <a:t>Pengembangan </a:t>
            </a:r>
            <a:r>
              <a:rPr lang="id-ID" sz="2000" dirty="0"/>
              <a:t>(development) adalah pendidikan umum yang berkaitan dengan mempersiapkan manajer untuk tugas baru dan/atau posisi tingkat yang lebih tinggi. </a:t>
            </a:r>
            <a:endParaRPr lang="id-ID" sz="2000" dirty="0" smtClean="0"/>
          </a:p>
          <a:p>
            <a:pPr algn="just"/>
            <a:r>
              <a:rPr lang="id-ID" sz="2000" dirty="0" smtClean="0"/>
              <a:t>Sebelum </a:t>
            </a:r>
            <a:r>
              <a:rPr lang="id-ID" sz="2000" dirty="0"/>
              <a:t>sebuah perusahaan dapat melakukan bermakna pelatihan atau program pengembangan, itu harus menilai kebutuhan pelatihan dan pengembangan yang tepat. Penilaian (</a:t>
            </a:r>
            <a:r>
              <a:rPr lang="id-ID" sz="2000" i="1" dirty="0"/>
              <a:t>training assessment</a:t>
            </a:r>
            <a:r>
              <a:rPr lang="id-ID" sz="2000" dirty="0"/>
              <a:t>) ini melibatkan menentukan perbedaan antara apa yang manajer dan karyawan dapat lakukan dan apa yang terasa perusahaan mereka harus mampu melakukan. </a:t>
            </a:r>
            <a:endParaRPr lang="id-ID" sz="2000" dirty="0" smtClean="0"/>
          </a:p>
          <a:p>
            <a:pPr algn="just"/>
            <a:r>
              <a:rPr lang="id-ID" sz="2000" dirty="0" smtClean="0"/>
              <a:t>Isu </a:t>
            </a:r>
            <a:r>
              <a:rPr lang="id-ID" sz="2000" dirty="0"/>
              <a:t>pertama bisnis internasional harus mempertimbangkan rencana pelatihan dan pengembangan usaha adalah apakah untuk mengandalkan standar program atau mengembangkan program yang disesuaikan sendiri.</a:t>
            </a:r>
          </a:p>
        </p:txBody>
      </p:sp>
      <p:pic>
        <p:nvPicPr>
          <p:cNvPr id="5" name="14.5">
            <a:hlinkClick r:id="" action="ppaction://media"/>
          </p:cNvPr>
          <p:cNvPicPr>
            <a:picLocks noRot="1" noChangeAspect="1"/>
          </p:cNvPicPr>
          <p:nvPr>
            <a:wavAudioFile r:embed="rId1" name="14.5"/>
          </p:nvPr>
        </p:nvPicPr>
        <p:blipFill>
          <a:blip r:embed="rId3"/>
          <a:stretch>
            <a:fillRect/>
          </a:stretch>
        </p:blipFill>
        <p:spPr>
          <a:xfrm>
            <a:off x="4419600" y="3276600"/>
            <a:ext cx="304800" cy="304800"/>
          </a:xfrm>
          <a:prstGeom prst="rect">
            <a:avLst/>
          </a:prstGeom>
        </p:spPr>
      </p:pic>
      <p:sp>
        <p:nvSpPr>
          <p:cNvPr id="6" name="Slide Number Placeholder 5"/>
          <p:cNvSpPr>
            <a:spLocks noGrp="1"/>
          </p:cNvSpPr>
          <p:nvPr>
            <p:ph type="sldNum" sz="quarter" idx="12"/>
          </p:nvPr>
        </p:nvSpPr>
        <p:spPr/>
        <p:txBody>
          <a:bodyPr/>
          <a:lstStyle/>
          <a:p>
            <a:fld id="{A6A6C81A-3A6C-4E0E-93E5-AD2646C4F068}"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BISNIS INTERNASIONAL/SN642033</a:t>
            </a:r>
            <a:endParaRPr lang="en-US"/>
          </a:p>
        </p:txBody>
      </p:sp>
    </p:spTree>
    <p:extLst>
      <p:ext uri="{BB962C8B-B14F-4D97-AF65-F5344CB8AC3E}">
        <p14:creationId xmlns="" xmlns:p14="http://schemas.microsoft.com/office/powerpoint/2010/main" val="2697649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4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1262</Words>
  <Application>Microsoft Office PowerPoint</Application>
  <PresentationFormat>On-screen Show (4:3)</PresentationFormat>
  <Paragraphs>153</Paragraphs>
  <Slides>15</Slides>
  <Notes>1</Notes>
  <HiddenSlides>0</HiddenSlides>
  <MMClips>8</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Hubungan Industrial dan Manajemen Sumber Daya Manusia Internasional</vt:lpstr>
      <vt:lpstr>Kemampuan dan Keterampilan yang Dibutuhkan oleh Manajer Sumber Daya Manusia Internasional</vt:lpstr>
      <vt:lpstr>Proses Manajemen Sumber Daya Manusia Internasional</vt:lpstr>
      <vt:lpstr>Perekrutan SDM Internasional</vt:lpstr>
      <vt:lpstr>Pelatihan SDM Internasional</vt:lpstr>
      <vt:lpstr>Penilaian Kinerja SDM Internasional</vt:lpstr>
      <vt:lpstr>Kompensasi SDM Internasional</vt:lpstr>
      <vt:lpstr>Hubungan Industrial</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acer</cp:lastModifiedBy>
  <cp:revision>4</cp:revision>
  <dcterms:created xsi:type="dcterms:W3CDTF">2014-09-17T02:37:25Z</dcterms:created>
  <dcterms:modified xsi:type="dcterms:W3CDTF">2014-09-19T08:04:44Z</dcterms:modified>
</cp:coreProperties>
</file>