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57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D8D4E-093E-4BD3-B98B-DAE9E00CAB73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21FDD-FB96-4474-A456-1A87255CA67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B8F3E-0B6D-4C09-835F-9EEC5D21400B}" type="datetimeFigureOut">
              <a:rPr lang="id-ID" smtClean="0"/>
              <a:pPr/>
              <a:t>19/09/2014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DD366-1131-4D22-B264-4E8BDE01E1A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DD366-1131-4D22-B264-4E8BDE01E1A6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60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BCAA5-10B7-47F4-A875-414E0C1BC79D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3074" name="Picture 2" descr="https://encrypted-tbn2.gstatic.com/images?q=tbn:ANd9GcQRpqWbDCVkOrHALfZ19H2dOnh9ounvKJZDOHOnAfZT6vZzPRW4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05000" cy="7810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1.wav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RpqWbDCVkOrHALfZ19H2dOnh9ounvKJZDOHOnAfZT6vZzPRW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7810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BISNIS INTERNASIONAL/SN642033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500174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>
                <a:solidFill>
                  <a:srgbClr val="00B0F0"/>
                </a:solidFill>
              </a:rPr>
              <a:t>BAB 13</a:t>
            </a:r>
          </a:p>
          <a:p>
            <a:pPr algn="ctr"/>
            <a:r>
              <a:rPr lang="id-ID" sz="4000" dirty="0" smtClean="0">
                <a:solidFill>
                  <a:srgbClr val="00B0F0"/>
                </a:solidFill>
              </a:rPr>
              <a:t>Manajemen Operasi Internasional</a:t>
            </a:r>
            <a:endParaRPr lang="id-ID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Faktor-faktor yang Mempengaruhi Keseimbangan Kurs Mata uang</a:t>
            </a:r>
            <a:endParaRPr lang="id-ID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1.      Laju inflasi</a:t>
            </a:r>
          </a:p>
          <a:p>
            <a:pPr marL="0" indent="0">
              <a:buNone/>
            </a:pPr>
            <a:r>
              <a:rPr lang="id-ID" sz="2000" dirty="0"/>
              <a:t>2.      Tingkat pendapatan</a:t>
            </a:r>
          </a:p>
          <a:p>
            <a:pPr marL="0" indent="0">
              <a:buNone/>
            </a:pPr>
            <a:r>
              <a:rPr lang="id-ID" sz="2000" dirty="0"/>
              <a:t>3.      Tingkat bunga</a:t>
            </a:r>
          </a:p>
          <a:p>
            <a:pPr marL="0" indent="0">
              <a:buNone/>
            </a:pPr>
            <a:r>
              <a:rPr lang="id-ID" sz="2000" dirty="0"/>
              <a:t>4.      Kontrol pemerintah</a:t>
            </a:r>
          </a:p>
          <a:p>
            <a:pPr marL="0" indent="0">
              <a:buNone/>
            </a:pPr>
            <a:r>
              <a:rPr lang="id-ID" sz="2000" dirty="0"/>
              <a:t>5.      Pengharapan pasar</a:t>
            </a:r>
          </a:p>
        </p:txBody>
      </p:sp>
      <p:pic>
        <p:nvPicPr>
          <p:cNvPr id="6" name="13.6">
            <a:hlinkClick r:id="" action="ppaction://media"/>
          </p:cNvPr>
          <p:cNvPicPr>
            <a:picLocks noRot="1" noChangeAspect="1"/>
          </p:cNvPicPr>
          <p:nvPr>
            <a:wavAudioFile r:embed="rId1" name="13.6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69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id-ID" sz="2800" dirty="0" smtClean="0">
                <a:solidFill>
                  <a:srgbClr val="00B0F0"/>
                </a:solidFill>
              </a:rPr>
              <a:t>Faktor-faktor yang Mempengaruhi Pembayaran Internasional</a:t>
            </a:r>
            <a:endParaRPr lang="id-ID" sz="28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 smtClean="0"/>
              <a:t>(</a:t>
            </a:r>
            <a:r>
              <a:rPr lang="id-ID" sz="2000" dirty="0"/>
              <a:t>1) perbedaan laju inflasi</a:t>
            </a:r>
            <a:r>
              <a:rPr lang="id-ID" sz="2000" dirty="0" smtClean="0"/>
              <a:t>,</a:t>
            </a:r>
          </a:p>
          <a:p>
            <a:pPr marL="0" indent="0">
              <a:buNone/>
            </a:pPr>
            <a:r>
              <a:rPr lang="id-ID" sz="2000" dirty="0" smtClean="0"/>
              <a:t>(</a:t>
            </a:r>
            <a:r>
              <a:rPr lang="id-ID" sz="2000" dirty="0"/>
              <a:t>2) perbedaan pendapatan, </a:t>
            </a:r>
            <a:endParaRPr lang="id-ID" sz="2000" dirty="0" smtClean="0"/>
          </a:p>
          <a:p>
            <a:pPr marL="0" indent="0">
              <a:buNone/>
            </a:pPr>
            <a:r>
              <a:rPr lang="id-ID" sz="2000" dirty="0" smtClean="0"/>
              <a:t>(</a:t>
            </a:r>
            <a:r>
              <a:rPr lang="id-ID" sz="2000" dirty="0"/>
              <a:t>3) pembatasan transaksi perdagangan, </a:t>
            </a:r>
            <a:endParaRPr lang="id-ID" sz="2000" dirty="0" smtClean="0"/>
          </a:p>
          <a:p>
            <a:pPr marL="0" indent="0">
              <a:buNone/>
            </a:pPr>
            <a:r>
              <a:rPr lang="id-ID" sz="2000" dirty="0" smtClean="0"/>
              <a:t>(</a:t>
            </a:r>
            <a:r>
              <a:rPr lang="id-ID" sz="2000" dirty="0"/>
              <a:t>4) perbedaan suku bunga, </a:t>
            </a:r>
            <a:r>
              <a:rPr lang="id-ID" sz="2000" dirty="0" smtClean="0"/>
              <a:t> </a:t>
            </a:r>
          </a:p>
          <a:p>
            <a:pPr marL="0" indent="0">
              <a:buNone/>
            </a:pPr>
            <a:r>
              <a:rPr lang="id-ID" sz="2000" dirty="0" smtClean="0"/>
              <a:t>(</a:t>
            </a:r>
            <a:r>
              <a:rPr lang="id-ID" sz="2000" dirty="0"/>
              <a:t>5) pembatasan aliran modal kapitalis global.</a:t>
            </a:r>
          </a:p>
        </p:txBody>
      </p:sp>
      <p:pic>
        <p:nvPicPr>
          <p:cNvPr id="6" name="13.7">
            <a:hlinkClick r:id="" action="ppaction://media"/>
          </p:cNvPr>
          <p:cNvPicPr>
            <a:picLocks noRot="1" noChangeAspect="1"/>
          </p:cNvPicPr>
          <p:nvPr>
            <a:wavAudioFile r:embed="rId1" name="13.7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42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Risiko Nilai Tukar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lvl="0" algn="just" fontAlgn="base"/>
            <a:r>
              <a:rPr lang="id-ID" sz="2000" dirty="0"/>
              <a:t>Risiko transaksi yang menyangkut utang piutang dinilai dengan mata uang asing. Pembeli atau peminjam dapat mempercepat atau menunda bahkan mengubah ketentuan pembayaran agar risiko tersebut teratasi. Salah satu jenis</a:t>
            </a:r>
            <a:r>
              <a:rPr lang="id-ID" sz="2000" i="1" dirty="0"/>
              <a:t>hedging </a:t>
            </a:r>
            <a:r>
              <a:rPr lang="id-ID" sz="2000" dirty="0"/>
              <a:t>(cegah risiko) yang dapat dilakukan adalah cegah risiko </a:t>
            </a:r>
            <a:r>
              <a:rPr lang="id-ID" sz="2000" dirty="0" smtClean="0"/>
              <a:t>berjangka </a:t>
            </a:r>
            <a:r>
              <a:rPr lang="id-ID" sz="2000" i="1" dirty="0" smtClean="0"/>
              <a:t>(</a:t>
            </a:r>
            <a:r>
              <a:rPr lang="id-ID" sz="2000" i="1" dirty="0"/>
              <a:t>forward hedge) </a:t>
            </a:r>
            <a:r>
              <a:rPr lang="id-ID" sz="2000" dirty="0"/>
              <a:t>yang dilakukan dalam pasar valuta asing dan meyangkut sebuah kontrak.</a:t>
            </a:r>
          </a:p>
          <a:p>
            <a:pPr lvl="0" algn="just" fontAlgn="base"/>
            <a:r>
              <a:rPr lang="id-ID" sz="2000" dirty="0"/>
              <a:t>Risiko translasi yang menyangkut kerugian atau keuntungan yang didapat dari pernyataan kembali (konversi) nilai-nilai asset-asset dan kewajiban-kewajiban / piutang dan utang yang timbul dari investasi diluar negeri dari satu mata uang ke mata uang lainnya (Ball dan McCulloch, 2007).</a:t>
            </a:r>
          </a:p>
        </p:txBody>
      </p:sp>
      <p:pic>
        <p:nvPicPr>
          <p:cNvPr id="5" name="13.8">
            <a:hlinkClick r:id="" action="ppaction://media"/>
          </p:cNvPr>
          <p:cNvPicPr>
            <a:picLocks noRot="1" noChangeAspect="1"/>
          </p:cNvPicPr>
          <p:nvPr>
            <a:wavAudioFile r:embed="rId1" name="13.8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Pertimbangan dalam Pengambilan Keputusan Modal Kerja Internasional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id-ID" sz="2000" dirty="0"/>
              <a:t>Dalam mata uang apa modal akan dihimpun.</a:t>
            </a:r>
          </a:p>
          <a:p>
            <a:pPr lvl="0"/>
            <a:r>
              <a:rPr lang="id-ID" sz="2000" dirty="0"/>
              <a:t>Perkiraan jangka panjang mengenai kekuatan dan kelemahan mata uang itu</a:t>
            </a:r>
          </a:p>
          <a:p>
            <a:pPr lvl="0"/>
            <a:r>
              <a:rPr lang="id-ID" sz="2000" dirty="0"/>
              <a:t>Berapa uang yang akan berbentuk modal ekuitas yang berupa saham, dan yang berupa modal kredit dengan menjual obligasi.</a:t>
            </a:r>
          </a:p>
          <a:p>
            <a:pPr lvl="0"/>
            <a:r>
              <a:rPr lang="id-ID" sz="2000" dirty="0"/>
              <a:t>Jika keputusan harus menggunakan salah satu dari pasar modal dunia, maka harus dicari pasar yang dapat dicapai dengan biaya terendah</a:t>
            </a:r>
          </a:p>
          <a:p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uang</a:t>
            </a:r>
            <a:r>
              <a:rPr lang="en-US" sz="2000" dirty="0"/>
              <a:t> yang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berapa</a:t>
            </a:r>
            <a:r>
              <a:rPr lang="en-US" sz="2000" dirty="0"/>
              <a:t> lama</a:t>
            </a:r>
            <a:br>
              <a:rPr lang="en-US" sz="2000" dirty="0"/>
            </a:b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sumber-sumber</a:t>
            </a:r>
            <a:r>
              <a:rPr lang="en-US" sz="2000" dirty="0"/>
              <a:t> </a:t>
            </a:r>
            <a:r>
              <a:rPr lang="en-US" sz="2000" dirty="0" err="1"/>
              <a:t>uang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tersedia</a:t>
            </a:r>
            <a:endParaRPr lang="id-ID" sz="2000" dirty="0"/>
          </a:p>
        </p:txBody>
      </p:sp>
      <p:pic>
        <p:nvPicPr>
          <p:cNvPr id="5" name="13.9">
            <a:hlinkClick r:id="" action="ppaction://media"/>
          </p:cNvPr>
          <p:cNvPicPr>
            <a:picLocks noRot="1" noChangeAspect="1"/>
          </p:cNvPicPr>
          <p:nvPr>
            <a:wavAudioFile r:embed="rId1" name="13.9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209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Sumber-sumber Investasi Internasional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portofolio</a:t>
            </a:r>
            <a:r>
              <a:rPr lang="id-ID" sz="2000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portofolio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modal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instrumen</a:t>
            </a:r>
            <a:r>
              <a:rPr lang="en-US" sz="2000" dirty="0"/>
              <a:t> </a:t>
            </a:r>
            <a:r>
              <a:rPr lang="en-US" sz="2000" dirty="0" err="1"/>
              <a:t>surat</a:t>
            </a:r>
            <a:r>
              <a:rPr lang="en-US" sz="2000" dirty="0"/>
              <a:t> </a:t>
            </a:r>
            <a:r>
              <a:rPr lang="en-US" sz="2000" dirty="0" err="1"/>
              <a:t>berharga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saham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obligasi</a:t>
            </a:r>
            <a:r>
              <a:rPr lang="id-ID" sz="2000" dirty="0"/>
              <a:t>.</a:t>
            </a:r>
          </a:p>
          <a:p>
            <a:pPr lvl="0" algn="just"/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i="1" dirty="0"/>
              <a:t>foreign direct investment </a:t>
            </a:r>
            <a:r>
              <a:rPr lang="en-US" sz="2000" dirty="0"/>
              <a:t>(</a:t>
            </a:r>
            <a:r>
              <a:rPr lang="en-US" sz="2000" dirty="0" smtClean="0"/>
              <a:t>FDI</a:t>
            </a:r>
            <a:r>
              <a:rPr lang="id-ID" sz="2000" dirty="0" smtClean="0"/>
              <a:t>)</a:t>
            </a:r>
            <a:r>
              <a:rPr lang="en-US" sz="2000" dirty="0" smtClean="0"/>
              <a:t>.</a:t>
            </a:r>
            <a:r>
              <a:rPr lang="id-ID" sz="2000" dirty="0" smtClean="0"/>
              <a:t> </a:t>
            </a:r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yang </a:t>
            </a:r>
            <a:r>
              <a:rPr lang="en-US" sz="2000" dirty="0" err="1"/>
              <a:t>dikenal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Penanaman</a:t>
            </a:r>
            <a:r>
              <a:rPr lang="en-US" sz="2000" dirty="0"/>
              <a:t> Modal </a:t>
            </a:r>
            <a:r>
              <a:rPr lang="en-US" sz="2000" dirty="0" err="1"/>
              <a:t>Asing</a:t>
            </a:r>
            <a:r>
              <a:rPr lang="en-US" sz="2000" dirty="0"/>
              <a:t> (PMA)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, </a:t>
            </a:r>
            <a:r>
              <a:rPr lang="en-US" sz="2000" dirty="0" err="1"/>
              <a:t>membeli</a:t>
            </a:r>
            <a:r>
              <a:rPr lang="en-US" sz="2000" dirty="0"/>
              <a:t> total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mengakuisisi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. </a:t>
            </a:r>
            <a:r>
              <a:rPr lang="en-US" sz="2000" dirty="0" err="1"/>
              <a:t>Penanaman</a:t>
            </a:r>
            <a:r>
              <a:rPr lang="en-US" sz="2000" dirty="0"/>
              <a:t> Modal di Indonesia </a:t>
            </a:r>
            <a:r>
              <a:rPr lang="en-US" sz="2000" dirty="0" err="1"/>
              <a:t>diatur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25 </a:t>
            </a:r>
            <a:r>
              <a:rPr lang="en-US" sz="2000" dirty="0" err="1"/>
              <a:t>tahun</a:t>
            </a:r>
            <a:r>
              <a:rPr lang="en-US" sz="2000" dirty="0"/>
              <a:t> 2007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Penanaman</a:t>
            </a:r>
            <a:r>
              <a:rPr lang="en-US" sz="2000" dirty="0"/>
              <a:t> Modal.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yang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Penanaman</a:t>
            </a:r>
            <a:r>
              <a:rPr lang="en-US" sz="2000" dirty="0"/>
              <a:t> Modal </a:t>
            </a:r>
            <a:r>
              <a:rPr lang="en-US" sz="2000" dirty="0" err="1"/>
              <a:t>Asing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menanam</a:t>
            </a:r>
            <a:r>
              <a:rPr lang="en-US" sz="2000" dirty="0"/>
              <a:t> modal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di </a:t>
            </a:r>
            <a:r>
              <a:rPr lang="en-US" sz="2000" dirty="0" err="1"/>
              <a:t>wilayah</a:t>
            </a:r>
            <a:r>
              <a:rPr lang="en-US" sz="2000" dirty="0"/>
              <a:t> </a:t>
            </a:r>
            <a:r>
              <a:rPr lang="en-US" sz="2000" dirty="0" err="1"/>
              <a:t>Republik</a:t>
            </a:r>
            <a:r>
              <a:rPr lang="en-US" sz="2000" dirty="0"/>
              <a:t> Indonesia yang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penanam</a:t>
            </a:r>
            <a:r>
              <a:rPr lang="en-US" sz="2000" dirty="0"/>
              <a:t> modal </a:t>
            </a:r>
            <a:r>
              <a:rPr lang="en-US" sz="2000" dirty="0" err="1"/>
              <a:t>asing</a:t>
            </a:r>
            <a:r>
              <a:rPr lang="en-US" sz="2000" dirty="0"/>
              <a:t>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modal </a:t>
            </a:r>
            <a:r>
              <a:rPr lang="en-US" sz="2000" dirty="0" err="1"/>
              <a:t>asing</a:t>
            </a:r>
            <a:r>
              <a:rPr lang="en-US" sz="2000" dirty="0"/>
              <a:t> </a:t>
            </a:r>
            <a:r>
              <a:rPr lang="en-US" sz="2000" dirty="0" err="1"/>
              <a:t>sepenuhnya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yang </a:t>
            </a:r>
            <a:r>
              <a:rPr lang="en-US" sz="2000" dirty="0" err="1"/>
              <a:t>berpatungan</a:t>
            </a:r>
            <a:r>
              <a:rPr lang="id-ID" sz="2000" dirty="0"/>
              <a:t>.</a:t>
            </a:r>
          </a:p>
        </p:txBody>
      </p:sp>
      <p:pic>
        <p:nvPicPr>
          <p:cNvPr id="5" name="13.10">
            <a:hlinkClick r:id="" action="ppaction://media"/>
          </p:cNvPr>
          <p:cNvPicPr>
            <a:picLocks noRot="1" noChangeAspect="1"/>
          </p:cNvPicPr>
          <p:nvPr>
            <a:wavAudioFile r:embed="rId1" name="13.10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58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B0F0"/>
                </a:solidFill>
              </a:rPr>
              <a:t>Sumber-sumber Investasi Internasional</a:t>
            </a:r>
            <a:endParaRPr lang="id-ID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52600"/>
            <a:ext cx="7620000" cy="4419600"/>
          </a:xfrm>
          <a:noFill/>
        </p:spPr>
      </p:pic>
      <p:pic>
        <p:nvPicPr>
          <p:cNvPr id="6" name="13.11">
            <a:hlinkClick r:id="" action="ppaction://media"/>
          </p:cNvPr>
          <p:cNvPicPr>
            <a:picLocks noRot="1" noChangeAspect="1"/>
          </p:cNvPicPr>
          <p:nvPr>
            <a:wavAudioFile r:embed="rId1" name="13.1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49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EVALUASI  MAHASISWA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Proses perencanaan, pengorganisasian, dan pengendalian keuangan perusahaan multinasional (</a:t>
            </a:r>
            <a:r>
              <a:rPr lang="id-ID" i="1" dirty="0" smtClean="0"/>
              <a:t>Multinational Corporation</a:t>
            </a:r>
            <a:r>
              <a:rPr lang="id-ID" dirty="0" smtClean="0"/>
              <a:t> yang lazim disebut MNC) disebut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Keuangan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Keuangan Internasional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Produksi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Internasional Perusahaan</a:t>
            </a: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Manajemen keuangan internasional meliputi aktivitas 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a) Aliran Financial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b) Aliran Riil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c) Aliran Budaya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d) Semua Benar</a:t>
            </a:r>
            <a:endParaRPr lang="en-US" dirty="0">
              <a:ea typeface="Tahoma" pitchFamily="34" charset="0"/>
              <a:cs typeface="Arial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7148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Faktor-faktor yang tidak mempengaruhi keseimbangan kurs mata uang adalah: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Laju inflasi 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Pengharapan pasar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Situasi politik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Tingkat bunga</a:t>
            </a: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Faktor-faktor yang tidak mempengaruhi pembayaran internasional: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273050"/>
            <a:r>
              <a:rPr lang="id-ID" dirty="0" smtClean="0"/>
              <a:t>a) perbedaan laju deflasi</a:t>
            </a:r>
          </a:p>
          <a:p>
            <a:pPr marL="273050"/>
            <a:r>
              <a:rPr lang="id-ID" dirty="0" smtClean="0"/>
              <a:t>b) perbedaan pendapatan</a:t>
            </a:r>
          </a:p>
          <a:p>
            <a:pPr marL="273050"/>
            <a:r>
              <a:rPr lang="id-ID" dirty="0" smtClean="0"/>
              <a:t>c) pembatasan transaksi perdagangan</a:t>
            </a:r>
          </a:p>
          <a:p>
            <a:pPr marL="273050"/>
            <a:r>
              <a:rPr lang="id-ID" dirty="0" smtClean="0"/>
              <a:t>d) perbedaan suku bunga</a:t>
            </a:r>
          </a:p>
          <a:p>
            <a:pPr marL="271463" indent="-271463"/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81439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Tujuan Intruksional Umum</a:t>
            </a:r>
          </a:p>
          <a:p>
            <a:r>
              <a:rPr lang="id-ID" sz="2000" dirty="0" smtClean="0"/>
              <a:t>Mahasiswa mampu menjelaskan dan menganalisis implementasi Bisnis Internasional.</a:t>
            </a:r>
          </a:p>
          <a:p>
            <a:endParaRPr lang="id-ID" sz="2000" b="1" dirty="0" smtClean="0"/>
          </a:p>
          <a:p>
            <a:r>
              <a:rPr lang="id-ID" sz="2000" dirty="0" smtClean="0"/>
              <a:t>Tujuan Intruksional Khusus</a:t>
            </a:r>
          </a:p>
          <a:p>
            <a:r>
              <a:rPr lang="id-ID" sz="2000" dirty="0" smtClean="0"/>
              <a:t>Setelah mempelajari bab ini, Anda diharapkan mampu :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Menjelaskan isu-isu keuangan dalam perdagangan internasional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Mengidentifikasikan dan mengelola resiko nilai tukar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Menguraikan manajemen modal kerja</a:t>
            </a:r>
          </a:p>
          <a:p>
            <a:pPr marL="274638" indent="-274638">
              <a:buFont typeface="+mj-lt"/>
              <a:buAutoNum type="arabicPeriod"/>
            </a:pPr>
            <a:r>
              <a:rPr lang="id-ID" sz="2000" dirty="0" smtClean="0"/>
              <a:t>Mengidentifikasi sumber-sumber investasi internasional</a:t>
            </a:r>
            <a:endParaRPr lang="id-ID" sz="20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447800" y="533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PRE TEST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Jawablah Pertanyaan di Bawah Ini !!!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Proses perencanaan, pengorganisasian, dan pengendalian keuangan perusahaan multinasional (</a:t>
            </a:r>
            <a:r>
              <a:rPr lang="id-ID" i="1" dirty="0" smtClean="0"/>
              <a:t>Multinational Corporation</a:t>
            </a:r>
            <a:r>
              <a:rPr lang="id-ID" dirty="0" smtClean="0"/>
              <a:t> yang lazim disebut MNC) disebut 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Keuangan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Keuangan Internasional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Produksi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Manajemen Internasional Perusahaan</a:t>
            </a: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Manajemen keuangan internasional meliputi aktivitas 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a) Aliran Financial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b) Aliran Riil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c) Aliran Budaya</a:t>
            </a:r>
          </a:p>
          <a:p>
            <a:pPr marL="542925" indent="-271463"/>
            <a:r>
              <a:rPr lang="id-ID" dirty="0" smtClean="0">
                <a:ea typeface="Tahoma" pitchFamily="34" charset="0"/>
                <a:cs typeface="Arial" pitchFamily="34" charset="0"/>
              </a:rPr>
              <a:t>d) Semua Benar</a:t>
            </a:r>
            <a:endParaRPr lang="en-US" dirty="0">
              <a:ea typeface="Tahoma" pitchFamily="34" charset="0"/>
              <a:cs typeface="Arial" pitchFamily="34" charset="0"/>
            </a:endParaRPr>
          </a:p>
          <a:p>
            <a:pPr marL="271463" indent="-271463">
              <a:buFont typeface="Wingdings" pitchFamily="2" charset="2"/>
              <a:buChar char="q"/>
            </a:pPr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BISNIS INTERNASIONAL/SN642033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BCAA5-10B7-47F4-A875-414E0C1BC79D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pitchFamily="2" charset="2"/>
              <a:buChar char="q"/>
            </a:pPr>
            <a:r>
              <a:rPr lang="id-ID" dirty="0" smtClean="0"/>
              <a:t>Faktor-faktor yang tidak mempengaruhi keseimbangan kurs mata uang adalah: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Laju inflasi 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Pengharapan pasar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Situasi politik</a:t>
            </a:r>
          </a:p>
          <a:p>
            <a:pPr marL="542925" indent="-271463">
              <a:buFont typeface="+mj-lt"/>
              <a:buAutoNum type="alphaLcParenR"/>
            </a:pPr>
            <a:r>
              <a:rPr lang="id-ID" dirty="0" smtClean="0"/>
              <a:t>Tingkat bunga</a:t>
            </a: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/>
            <a:endParaRPr lang="id-ID" dirty="0" smtClean="0">
              <a:cs typeface="Arial" pitchFamily="34" charset="0"/>
            </a:endParaRPr>
          </a:p>
          <a:p>
            <a:pPr marL="271463" lvl="1" indent="-271463">
              <a:buFont typeface="Wingdings" pitchFamily="2" charset="2"/>
              <a:buChar char="q"/>
            </a:pPr>
            <a:r>
              <a:rPr lang="id-ID" dirty="0" smtClean="0"/>
              <a:t>Faktor-faktor yang tidak mempengaruhi pembayaran internasional:</a:t>
            </a:r>
            <a:endParaRPr lang="id-ID" dirty="0" smtClean="0">
              <a:ea typeface="Tahoma" pitchFamily="34" charset="0"/>
              <a:cs typeface="Arial" pitchFamily="34" charset="0"/>
            </a:endParaRPr>
          </a:p>
          <a:p>
            <a:pPr marL="273050"/>
            <a:r>
              <a:rPr lang="id-ID" dirty="0" smtClean="0"/>
              <a:t>a) perbedaan laju deflasi</a:t>
            </a:r>
          </a:p>
          <a:p>
            <a:pPr marL="273050"/>
            <a:r>
              <a:rPr lang="id-ID" dirty="0" smtClean="0"/>
              <a:t>b) perbedaan pendapatan</a:t>
            </a:r>
          </a:p>
          <a:p>
            <a:pPr marL="273050"/>
            <a:r>
              <a:rPr lang="id-ID" dirty="0" smtClean="0"/>
              <a:t>c) pembatasan transaksi perdagangan</a:t>
            </a:r>
          </a:p>
          <a:p>
            <a:pPr marL="273050"/>
            <a:r>
              <a:rPr lang="id-ID" dirty="0" smtClean="0"/>
              <a:t>d) perbedaan suku bunga</a:t>
            </a:r>
          </a:p>
          <a:p>
            <a:pPr marL="271463" indent="-271463"/>
            <a:endParaRPr lang="id-ID" dirty="0" smtClean="0"/>
          </a:p>
          <a:p>
            <a:pPr marL="271463" indent="-271463"/>
            <a:endParaRPr lang="id-ID" dirty="0" smtClean="0"/>
          </a:p>
          <a:p>
            <a:pPr marL="271463" indent="-271463"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Manajemen Keuangan </a:t>
            </a:r>
            <a:r>
              <a:rPr lang="id-ID" sz="4000" dirty="0">
                <a:solidFill>
                  <a:srgbClr val="00B0F0"/>
                </a:solidFill>
              </a:rPr>
              <a:t>Internasional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id-ID" sz="1600" dirty="0"/>
              <a:t>Manajemen keuangan internasional </a:t>
            </a:r>
            <a:r>
              <a:rPr lang="id-ID" sz="1600" dirty="0" smtClean="0"/>
              <a:t>(</a:t>
            </a:r>
            <a:r>
              <a:rPr lang="id-ID" sz="1600" i="1" dirty="0" smtClean="0"/>
              <a:t>international financial management</a:t>
            </a:r>
            <a:r>
              <a:rPr lang="id-ID" sz="1600" dirty="0" smtClean="0"/>
              <a:t>) ialah </a:t>
            </a:r>
            <a:r>
              <a:rPr lang="id-ID" sz="1600" dirty="0"/>
              <a:t>perencanaan, pengorganisasian, dan pengendalian keuangan perusahaan multinasional (</a:t>
            </a:r>
            <a:r>
              <a:rPr lang="id-ID" sz="1600" i="1" dirty="0"/>
              <a:t>Multinational Corporation</a:t>
            </a:r>
            <a:r>
              <a:rPr lang="id-ID" sz="1600" dirty="0"/>
              <a:t> yang lazim disebut MNC). Perusahaan multinasional ialah perusahaan yang beroperasi di seluruh </a:t>
            </a:r>
            <a:r>
              <a:rPr lang="id-ID" sz="1600" dirty="0" smtClean="0"/>
              <a:t>dunia.</a:t>
            </a:r>
          </a:p>
          <a:p>
            <a:pPr algn="just"/>
            <a:r>
              <a:rPr lang="id-ID" sz="1600" dirty="0"/>
              <a:t>Keuangan internasional penting bagi: (1) ekspansi perusahaan multinasional (Multinational Corporation atau MNC) ke Negara-negara sedang berkembang (NSB), (2) ekspansi ideologi globalisasi, dan (3) perdagangan internasional (ekspor-impor). </a:t>
            </a:r>
            <a:endParaRPr lang="id-ID" sz="1600" dirty="0" smtClean="0"/>
          </a:p>
          <a:p>
            <a:pPr algn="just"/>
            <a:r>
              <a:rPr lang="id-ID" sz="1600" dirty="0"/>
              <a:t>Secara rasional, ekspansi MNC ke NSB disebabkan karena: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1) investasi jenuh di negara-negara MNC,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2) di NSB sumber daya alam melimpah,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3) di NSB tenaga kerja murah,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4) di NSB kapitalis-birokrat tumbuh subur,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5) di NSB kapitalis komprador sangat loyal kepada MNC,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6) di NSB pasar potensial bagi kapitalis global,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7) di NSB </a:t>
            </a:r>
            <a:r>
              <a:rPr lang="id-ID" sz="1600" dirty="0" smtClean="0"/>
              <a:t>sistem </a:t>
            </a:r>
            <a:r>
              <a:rPr lang="id-ID" sz="1600" dirty="0"/>
              <a:t>perpajakan fleksibel,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8) di NSB kebijakan bea-cukai (pelabuhan) fleksibel,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9) di NSB </a:t>
            </a:r>
            <a:r>
              <a:rPr lang="id-ID" sz="1600" dirty="0" smtClean="0"/>
              <a:t>Undang-Undang </a:t>
            </a:r>
            <a:r>
              <a:rPr lang="id-ID" sz="1600" dirty="0"/>
              <a:t>Perburuhan memihak kapitalis,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10) di NSB pemerintahnya memberi jaminan keamanan investasi,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11) di NSB memberi kebebasan transfer modal dan laba bagi kapitalis global, </a:t>
            </a:r>
            <a:endParaRPr lang="id-ID" sz="1600" dirty="0" smtClean="0"/>
          </a:p>
          <a:p>
            <a:pPr marL="355600" indent="0" algn="just">
              <a:buNone/>
            </a:pPr>
            <a:r>
              <a:rPr lang="id-ID" sz="1600" dirty="0" smtClean="0"/>
              <a:t>(</a:t>
            </a:r>
            <a:r>
              <a:rPr lang="id-ID" sz="1600" dirty="0"/>
              <a:t>12) di NSB </a:t>
            </a:r>
            <a:r>
              <a:rPr lang="id-ID" sz="1600" dirty="0" smtClean="0"/>
              <a:t>sistem </a:t>
            </a:r>
            <a:r>
              <a:rPr lang="id-ID" sz="1600" dirty="0"/>
              <a:t>perbankan fleksibel</a:t>
            </a:r>
            <a:r>
              <a:rPr lang="id-ID" sz="1600" dirty="0" smtClean="0"/>
              <a:t>.</a:t>
            </a:r>
          </a:p>
          <a:p>
            <a:pPr algn="just"/>
            <a:endParaRPr lang="id-ID" sz="1600" dirty="0" smtClean="0"/>
          </a:p>
          <a:p>
            <a:pPr algn="just"/>
            <a:endParaRPr lang="id-ID" sz="1600" dirty="0" smtClean="0">
              <a:latin typeface="+mj-lt"/>
            </a:endParaRPr>
          </a:p>
          <a:p>
            <a:pPr marL="0" indent="0" algn="just">
              <a:buNone/>
            </a:pPr>
            <a:endParaRPr lang="en-US" sz="1600" dirty="0">
              <a:latin typeface="+mj-lt"/>
            </a:endParaRPr>
          </a:p>
          <a:p>
            <a:pPr algn="just"/>
            <a:endParaRPr lang="en-US" sz="1600" dirty="0">
              <a:latin typeface="+mj-lt"/>
            </a:endParaRPr>
          </a:p>
          <a:p>
            <a:pPr algn="just"/>
            <a:endParaRPr lang="id-ID" sz="1600" dirty="0" smtClean="0">
              <a:latin typeface="+mj-lt"/>
            </a:endParaRPr>
          </a:p>
          <a:p>
            <a:pPr algn="just"/>
            <a:endParaRPr lang="en-US" sz="1600" dirty="0">
              <a:latin typeface="+mj-lt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id-ID" sz="1600" dirty="0">
              <a:latin typeface="+mj-lt"/>
            </a:endParaRPr>
          </a:p>
        </p:txBody>
      </p:sp>
      <p:pic>
        <p:nvPicPr>
          <p:cNvPr id="4" name="13.1">
            <a:hlinkClick r:id="" action="ppaction://media"/>
          </p:cNvPr>
          <p:cNvPicPr>
            <a:picLocks noRot="1" noChangeAspect="1"/>
          </p:cNvPicPr>
          <p:nvPr>
            <a:wavAudioFile r:embed="rId1" name="13.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Pentingnya Mempelajari Manajemen Keuangan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8600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id-ID" sz="2000" dirty="0" smtClean="0"/>
              <a:t>Manajemen </a:t>
            </a:r>
            <a:r>
              <a:rPr lang="id-ID" sz="2000" dirty="0"/>
              <a:t>keuangan internasional itu penting dipelajari karena dapat: </a:t>
            </a:r>
            <a:endParaRPr lang="id-ID" sz="2000" dirty="0" smtClean="0"/>
          </a:p>
          <a:p>
            <a:pPr marL="457200" lvl="0" indent="-457200" algn="just">
              <a:buAutoNum type="arabicParenBoth"/>
            </a:pPr>
            <a:r>
              <a:rPr lang="id-ID" sz="2000" dirty="0" smtClean="0"/>
              <a:t>membantu </a:t>
            </a:r>
            <a:r>
              <a:rPr lang="id-ID" sz="2000" dirty="0"/>
              <a:t>manajer keuangan dalam memprediksi kejadian-kejadian internasional dan dampak kejadian-kejadian internasional terhadap keputusan keuangan perusahaan, </a:t>
            </a:r>
            <a:endParaRPr lang="id-ID" sz="2000" dirty="0" smtClean="0"/>
          </a:p>
          <a:p>
            <a:pPr marL="457200" lvl="0" indent="-457200" algn="just">
              <a:buAutoNum type="arabicParenBoth"/>
            </a:pPr>
            <a:r>
              <a:rPr lang="id-ID" sz="2000" dirty="0" smtClean="0"/>
              <a:t>mengetahui </a:t>
            </a:r>
            <a:r>
              <a:rPr lang="id-ID" sz="2000" dirty="0"/>
              <a:t>siklus ekonomi dunia (tumbuh, krisi, recovery), </a:t>
            </a:r>
            <a:endParaRPr lang="id-ID" sz="2000" dirty="0" smtClean="0"/>
          </a:p>
          <a:p>
            <a:pPr marL="457200" lvl="0" indent="-457200" algn="just">
              <a:buAutoNum type="arabicParenBoth"/>
            </a:pPr>
            <a:r>
              <a:rPr lang="id-ID" sz="2000" dirty="0" smtClean="0"/>
              <a:t>mengetahui </a:t>
            </a:r>
            <a:r>
              <a:rPr lang="id-ID" sz="2000" dirty="0"/>
              <a:t>kelebihan MNC dalam memberdayakan NSB sehingga NSB tergantung kepadanya, </a:t>
            </a:r>
            <a:endParaRPr lang="id-ID" sz="2000" dirty="0" smtClean="0"/>
          </a:p>
          <a:p>
            <a:pPr marL="457200" lvl="0" indent="-457200" algn="just">
              <a:buAutoNum type="arabicParenBoth"/>
            </a:pPr>
            <a:r>
              <a:rPr lang="id-ID" sz="2000" dirty="0" smtClean="0"/>
              <a:t>mengetahui </a:t>
            </a:r>
            <a:r>
              <a:rPr lang="id-ID" sz="2000" dirty="0"/>
              <a:t>moral bangsa (patriot, kapitalis birokrat, kapitalis komprador), </a:t>
            </a:r>
            <a:endParaRPr lang="id-ID" sz="2000" dirty="0" smtClean="0"/>
          </a:p>
          <a:p>
            <a:pPr marL="457200" lvl="0" indent="-457200" algn="just">
              <a:buAutoNum type="arabicParenBoth"/>
            </a:pPr>
            <a:r>
              <a:rPr lang="id-ID" sz="2000" dirty="0" smtClean="0"/>
              <a:t>memahami </a:t>
            </a:r>
            <a:r>
              <a:rPr lang="id-ID" sz="2000" dirty="0"/>
              <a:t>karakter MNC yang hanya berorientasi mencari keuntungan tanpa peduli nasib banyak rakyat yang dikuasainya, </a:t>
            </a:r>
            <a:endParaRPr lang="id-ID" sz="2000" dirty="0" smtClean="0"/>
          </a:p>
          <a:p>
            <a:pPr marL="457200" lvl="0" indent="-457200" algn="just">
              <a:buAutoNum type="arabicParenBoth"/>
            </a:pPr>
            <a:r>
              <a:rPr lang="id-ID" sz="2000" dirty="0" smtClean="0"/>
              <a:t>mengetahui </a:t>
            </a:r>
            <a:r>
              <a:rPr lang="id-ID" sz="2000" dirty="0"/>
              <a:t>aliran dana dari negara maju ke NSB dan dari NSB ke negara maju</a:t>
            </a:r>
          </a:p>
        </p:txBody>
      </p:sp>
      <p:pic>
        <p:nvPicPr>
          <p:cNvPr id="4" name="13.2">
            <a:hlinkClick r:id="" action="ppaction://media"/>
          </p:cNvPr>
          <p:cNvPicPr>
            <a:picLocks noRot="1" noChangeAspect="1"/>
          </p:cNvPicPr>
          <p:nvPr>
            <a:wavAudioFile r:embed="rId1" name="13.2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3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Aktivitas Manajemen Keuangan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286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d-ID" sz="2000" dirty="0"/>
              <a:t>Manajemen keuangan internasional meliputi aktivitas: </a:t>
            </a:r>
            <a:endParaRPr lang="id-ID" sz="2000" dirty="0" smtClean="0"/>
          </a:p>
          <a:p>
            <a:pPr marL="457200" lvl="0" indent="-457200">
              <a:buAutoNum type="arabicParenBoth"/>
            </a:pPr>
            <a:r>
              <a:rPr lang="id-ID" sz="2000" dirty="0" smtClean="0"/>
              <a:t>aliran </a:t>
            </a:r>
            <a:r>
              <a:rPr lang="id-ID" sz="2000" dirty="0"/>
              <a:t>financial, yaitu arus masuk modal dan pinjaman, </a:t>
            </a:r>
            <a:endParaRPr lang="id-ID" sz="2000" dirty="0" smtClean="0"/>
          </a:p>
          <a:p>
            <a:pPr marL="457200" lvl="0" indent="-457200">
              <a:buAutoNum type="arabicParenBoth"/>
            </a:pPr>
            <a:r>
              <a:rPr lang="id-ID" sz="2000" dirty="0" smtClean="0"/>
              <a:t>aliran </a:t>
            </a:r>
            <a:r>
              <a:rPr lang="id-ID" sz="2000" dirty="0"/>
              <a:t>riil, yaitu arus masuk barang dagangan barang (bahan baku, barang setengah jadi, dan barang jadi, </a:t>
            </a:r>
            <a:endParaRPr lang="id-ID" sz="2000" dirty="0" smtClean="0"/>
          </a:p>
          <a:p>
            <a:pPr marL="457200" lvl="0" indent="-457200">
              <a:buAutoNum type="arabicParenBoth"/>
            </a:pPr>
            <a:r>
              <a:rPr lang="id-ID" sz="2000" dirty="0" smtClean="0"/>
              <a:t>aliran </a:t>
            </a:r>
            <a:r>
              <a:rPr lang="id-ID" sz="2000" dirty="0"/>
              <a:t>budaya, yaitu arus masuk ilmu pengetahuan, teknologi, dan pola pikir dan perilaku.</a:t>
            </a:r>
          </a:p>
        </p:txBody>
      </p:sp>
      <p:pic>
        <p:nvPicPr>
          <p:cNvPr id="5" name="13.3">
            <a:hlinkClick r:id="" action="ppaction://media"/>
          </p:cNvPr>
          <p:cNvPicPr>
            <a:picLocks noRot="1" noChangeAspect="1"/>
          </p:cNvPicPr>
          <p:nvPr>
            <a:wavAudioFile r:embed="rId1" name="13.3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Metode Pembayaran Transaksi Internasional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5" name="Group 1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16052824"/>
              </p:ext>
            </p:extLst>
          </p:nvPr>
        </p:nvGraphicFramePr>
        <p:xfrm>
          <a:off x="0" y="1511679"/>
          <a:ext cx="9144000" cy="5346323"/>
        </p:xfrm>
        <a:graphic>
          <a:graphicData uri="http://schemas.openxmlformats.org/drawingml/2006/table">
            <a:tbl>
              <a:tblPr/>
              <a:tblGrid>
                <a:gridCol w="1304925"/>
                <a:gridCol w="1590675"/>
                <a:gridCol w="1524000"/>
                <a:gridCol w="1143000"/>
                <a:gridCol w="1143000"/>
                <a:gridCol w="1143000"/>
                <a:gridCol w="1295400"/>
              </a:tblGrid>
              <a:tr h="530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Timing -Payment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Timing - Delivery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Risks - Exporter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Risks - Importer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Availability of Financing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Conditions for 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Payment 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advance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Prior to delivery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After payment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Exporter may fail to deliver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Exporter has strong bargaining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Open account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According to credit terms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When goods arrive in importer’s 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Importer may fail to pay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Exporter has complete trust in importer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7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Documentary collection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 delivery (sight draft); at later time (time draft)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Upon payment (sight draft); upon acceptance (time draft)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Importer may default or fail to accept draft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 of default is 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7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Letter of credit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After terms of letter are fulfilled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According to terms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Issuing bank may default, incorrect documents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Exporter honors terms of letter but not contract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Exporter lacks knowledge; Importer has good credit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5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Credit card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According to normal procedures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When goods arrive in importer’s 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Exporter fails to deliver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Transaction size is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Countertrade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When exporter sells countertraded goods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When goods arrive in importer’s 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Exporter may not be able to sell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Importer lacks convertible currency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13.4">
            <a:hlinkClick r:id="" action="ppaction://media"/>
          </p:cNvPr>
          <p:cNvPicPr>
            <a:picLocks noRot="1" noChangeAspect="1"/>
          </p:cNvPicPr>
          <p:nvPr>
            <a:wavAudioFile r:embed="rId1" name="13.4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66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00B0F0"/>
                </a:solidFill>
              </a:rPr>
              <a:t>Sistem Moneter Internasional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id-ID" sz="1800" i="1" dirty="0"/>
              <a:t>fixed exchange rate, </a:t>
            </a:r>
            <a:r>
              <a:rPr lang="id-ID" sz="1800" dirty="0"/>
              <a:t>atau kurs tetap. Pemerintah menjaga nilai mata uang pada tingkat yang ditetapkan membeli atau menjual valuta asing. Kebijakan pemerintah dalam menjalankan devaluasi atau revaluasi</a:t>
            </a:r>
          </a:p>
          <a:p>
            <a:pPr lvl="0" algn="just"/>
            <a:r>
              <a:rPr lang="id-ID" sz="1800" i="1" dirty="0"/>
              <a:t>floating exchange rate (free float), </a:t>
            </a:r>
            <a:r>
              <a:rPr lang="id-ID" sz="1800" dirty="0"/>
              <a:t>atau kurs mengambang bebas. Permintaan dan penawaran pasar valas dipengaruhi oleh tingkatan harga, suku bunga, dan pertumbuhan ekonomi.</a:t>
            </a:r>
          </a:p>
          <a:p>
            <a:pPr lvl="0" algn="just"/>
            <a:r>
              <a:rPr lang="id-ID" sz="1800" i="1" dirty="0"/>
              <a:t>managed float,</a:t>
            </a:r>
            <a:r>
              <a:rPr lang="id-ID" sz="1800" dirty="0"/>
              <a:t> atau mengambang terkendali. Nilai tukar mata uang ditentukan oleh pemerintah, tetapi diambangkan biasanya diturunkan nilai berdasarkan keputusan pemerintah</a:t>
            </a:r>
          </a:p>
          <a:p>
            <a:pPr lvl="0" algn="just"/>
            <a:r>
              <a:rPr lang="id-ID" sz="1800" i="1" dirty="0"/>
              <a:t>Target zone arrangement, </a:t>
            </a:r>
            <a:r>
              <a:rPr lang="id-ID" sz="1800" dirty="0"/>
              <a:t> atau pengaturan zona target. Sistem mata uang gabungan untuk menanggulangi perubahan kurs.</a:t>
            </a:r>
          </a:p>
          <a:p>
            <a:pPr lvl="0" algn="just"/>
            <a:r>
              <a:rPr lang="id-ID" sz="1800" i="1" dirty="0"/>
              <a:t>pegged</a:t>
            </a:r>
            <a:r>
              <a:rPr lang="id-ID" sz="1800" dirty="0"/>
              <a:t>, atau kurs tertambat. Suatu negara menetapkan nilai mata uangnya berdasarkan nilai mata uang satu atau sekelompok negara.</a:t>
            </a:r>
          </a:p>
          <a:p>
            <a:pPr lvl="0" algn="just"/>
            <a:r>
              <a:rPr lang="id-ID" sz="1800" i="1" dirty="0"/>
              <a:t>crawling peg,</a:t>
            </a:r>
            <a:r>
              <a:rPr lang="id-ID" sz="1800" dirty="0"/>
              <a:t> atau tertambat merangkak. Suatu negara menetapkan nilai mata uangnya dikaitkan dengan nilai mata uang negara lain, tetapi diadakan perubahan tahap demi tahap.</a:t>
            </a:r>
          </a:p>
          <a:p>
            <a:pPr lvl="0" algn="just"/>
            <a:r>
              <a:rPr lang="id-ID" sz="1800" i="1" dirty="0"/>
              <a:t>pegged to a basket,</a:t>
            </a:r>
            <a:r>
              <a:rPr lang="id-ID" sz="1800" dirty="0"/>
              <a:t> atau tertambat pada sekeranjang mata uang. Sekitar 34 negara menambatkan mata uangnya pada sekeranjang mata uang negara mitra dagang mereka</a:t>
            </a:r>
          </a:p>
          <a:p>
            <a:pPr algn="just"/>
            <a:endParaRPr lang="en-US" sz="1800" dirty="0"/>
          </a:p>
        </p:txBody>
      </p:sp>
      <p:pic>
        <p:nvPicPr>
          <p:cNvPr id="5" name="13.5">
            <a:hlinkClick r:id="" action="ppaction://media"/>
          </p:cNvPr>
          <p:cNvPicPr>
            <a:picLocks noRot="1" noChangeAspect="1"/>
          </p:cNvPicPr>
          <p:nvPr>
            <a:wavAudioFile r:embed="rId1" name="13.5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C81A-3A6C-4E0E-93E5-AD2646C4F0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BISNIS INTERNASIONAL/SN642033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987</Words>
  <Application>Microsoft Office PowerPoint</Application>
  <PresentationFormat>On-screen Show (4:3)</PresentationFormat>
  <Paragraphs>224</Paragraphs>
  <Slides>18</Slides>
  <Notes>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Manajemen Keuangan Internasional</vt:lpstr>
      <vt:lpstr>Pentingnya Mempelajari Manajemen Keuangan Internasional</vt:lpstr>
      <vt:lpstr>Aktivitas Manajemen Keuangan Internasional</vt:lpstr>
      <vt:lpstr>Metode Pembayaran Transaksi Internasional</vt:lpstr>
      <vt:lpstr>Sistem Moneter Internasional</vt:lpstr>
      <vt:lpstr>Faktor-faktor yang Mempengaruhi Keseimbangan Kurs Mata uang</vt:lpstr>
      <vt:lpstr>Faktor-faktor yang Mempengaruhi Pembayaran Internasional</vt:lpstr>
      <vt:lpstr>Risiko Nilai Tukar</vt:lpstr>
      <vt:lpstr>Pertimbangan dalam Pengambilan Keputusan Modal Kerja Internasional</vt:lpstr>
      <vt:lpstr>Sumber-sumber Investasi Internasional</vt:lpstr>
      <vt:lpstr>Sumber-sumber Investasi Internasional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</cp:revision>
  <dcterms:created xsi:type="dcterms:W3CDTF">2014-09-17T02:37:25Z</dcterms:created>
  <dcterms:modified xsi:type="dcterms:W3CDTF">2014-09-19T08:00:29Z</dcterms:modified>
</cp:coreProperties>
</file>