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7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D366-1131-4D22-B264-4E8BDE01E1A6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6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5.wa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RpqWbDCVkOrHALfZ19H2dOnh9ounvKJZDOHOnAfZT6vZzPRW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BISNIS INTERNASIONAL/SN642033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BAB 11</a:t>
            </a:r>
          </a:p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Pemasaran Internasional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Strategi Produk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1800" dirty="0"/>
              <a:t>Produk terdiri dari kedua himpunan </a:t>
            </a:r>
            <a:r>
              <a:rPr lang="id-ID" sz="1800" dirty="0" smtClean="0"/>
              <a:t>faktor </a:t>
            </a:r>
            <a:r>
              <a:rPr lang="id-ID" sz="1800" dirty="0"/>
              <a:t>nyata bahwa konsumen dapat </a:t>
            </a:r>
            <a:r>
              <a:rPr lang="id-ID" sz="1800" dirty="0" smtClean="0"/>
              <a:t>melihat </a:t>
            </a:r>
            <a:r>
              <a:rPr lang="id-ID" sz="1800" dirty="0"/>
              <a:t>atau menyentuh (produk fisik dan yang </a:t>
            </a:r>
            <a:r>
              <a:rPr lang="id-ID" sz="1800" dirty="0" smtClean="0"/>
              <a:t>kemasan</a:t>
            </a:r>
            <a:r>
              <a:rPr lang="id-ID" sz="1800" dirty="0"/>
              <a:t>) dan banyak </a:t>
            </a:r>
            <a:r>
              <a:rPr lang="id-ID" sz="1800" dirty="0" smtClean="0"/>
              <a:t>berwujud faktor-faktor </a:t>
            </a:r>
            <a:r>
              <a:rPr lang="id-ID" sz="1800" dirty="0"/>
              <a:t>seperti gambar, instalasi, </a:t>
            </a:r>
            <a:r>
              <a:rPr lang="id-ID" sz="1800" dirty="0" smtClean="0"/>
              <a:t>jaminan</a:t>
            </a:r>
            <a:r>
              <a:rPr lang="id-ID" sz="1800" dirty="0"/>
              <a:t>, dan persyaratan kredit</a:t>
            </a:r>
            <a:r>
              <a:rPr lang="id-ID" sz="1800" dirty="0" smtClean="0"/>
              <a:t>.</a:t>
            </a:r>
          </a:p>
          <a:p>
            <a:pPr algn="just"/>
            <a:r>
              <a:rPr lang="id-ID" sz="1800" dirty="0"/>
              <a:t>P</a:t>
            </a:r>
            <a:r>
              <a:rPr lang="en-US" sz="1800" dirty="0" err="1"/>
              <a:t>enting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id-ID" sz="1800" dirty="0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bersaing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keberhasilan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fitur</a:t>
            </a:r>
            <a:r>
              <a:rPr lang="en-US" sz="1800" dirty="0"/>
              <a:t> yang </a:t>
            </a:r>
            <a:r>
              <a:rPr lang="en-US" sz="1800" i="1" dirty="0"/>
              <a:t>tangible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i="1" dirty="0"/>
              <a:t>intangible</a:t>
            </a:r>
            <a:r>
              <a:rPr lang="en-US" sz="1800" dirty="0"/>
              <a:t> yang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keinginan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r>
              <a:rPr lang="en-US" sz="1800" dirty="0"/>
              <a:t> di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r>
              <a:rPr lang="en-US" sz="1800" dirty="0"/>
              <a:t> yang </a:t>
            </a:r>
            <a:r>
              <a:rPr lang="en-US" sz="1800" dirty="0" err="1"/>
              <a:t>beragam</a:t>
            </a:r>
            <a:r>
              <a:rPr lang="en-US" sz="1800" dirty="0"/>
              <a:t>. </a:t>
            </a:r>
            <a:endParaRPr lang="id-ID" sz="1800" dirty="0" smtClean="0"/>
          </a:p>
          <a:p>
            <a:pPr algn="just"/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kebijakan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yang </a:t>
            </a:r>
            <a:r>
              <a:rPr lang="en-US" sz="1800" dirty="0" err="1"/>
              <a:t>dihadapi</a:t>
            </a:r>
            <a:r>
              <a:rPr lang="en-US" sz="1800" dirty="0"/>
              <a:t> </a:t>
            </a:r>
            <a:r>
              <a:rPr lang="en-US" sz="1800" dirty="0" err="1"/>
              <a:t>pemasar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sejauh</a:t>
            </a:r>
            <a:r>
              <a:rPr lang="en-US" sz="1800" dirty="0"/>
              <a:t> </a:t>
            </a:r>
            <a:r>
              <a:rPr lang="en-US" sz="1800" dirty="0" err="1"/>
              <a:t>mana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id-ID" sz="1800" dirty="0"/>
              <a:t>nya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di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disesuaikan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. Salah </a:t>
            </a:r>
            <a:r>
              <a:rPr lang="en-US" sz="1800" dirty="0" err="1"/>
              <a:t>satunya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sifat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id-ID" sz="1800" dirty="0"/>
              <a:t>,</a:t>
            </a:r>
            <a:r>
              <a:rPr lang="en-US" sz="1800" dirty="0"/>
              <a:t> target </a:t>
            </a:r>
            <a:r>
              <a:rPr lang="en-US" sz="1800" dirty="0" err="1"/>
              <a:t>pelanggan</a:t>
            </a:r>
            <a:r>
              <a:rPr lang="id-ID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id-ID" sz="1800" dirty="0"/>
              <a:t>.</a:t>
            </a:r>
            <a:r>
              <a:rPr lang="en-US" sz="1800" dirty="0"/>
              <a:t> 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tuan</a:t>
            </a:r>
            <a:r>
              <a:rPr lang="en-US" sz="1800" dirty="0"/>
              <a:t>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mempengaruhi</a:t>
            </a:r>
            <a:r>
              <a:rPr lang="en-US" sz="1800" dirty="0"/>
              <a:t> </a:t>
            </a:r>
            <a:r>
              <a:rPr lang="en-US" sz="1800" dirty="0" err="1"/>
              <a:t>kebijakan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yang </a:t>
            </a:r>
            <a:r>
              <a:rPr lang="en-US" sz="1800" dirty="0" err="1"/>
              <a:t>diadopsi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.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, </a:t>
            </a:r>
            <a:r>
              <a:rPr lang="en-US" sz="1800" dirty="0" err="1"/>
              <a:t>misalnya</a:t>
            </a:r>
            <a:r>
              <a:rPr lang="en-US" sz="1800" dirty="0"/>
              <a:t>,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dikenakan</a:t>
            </a:r>
            <a:r>
              <a:rPr lang="en-US" sz="1800" dirty="0"/>
              <a:t> </a:t>
            </a:r>
            <a:r>
              <a:rPr lang="en-US" sz="1800" dirty="0" err="1"/>
              <a:t>persyaratan</a:t>
            </a:r>
            <a:r>
              <a:rPr lang="en-US" sz="1800" dirty="0"/>
              <a:t> </a:t>
            </a:r>
            <a:r>
              <a:rPr lang="en-US" sz="1800" dirty="0" err="1"/>
              <a:t>pelabelan</a:t>
            </a:r>
            <a:r>
              <a:rPr lang="en-US" sz="1800" dirty="0"/>
              <a:t> </a:t>
            </a:r>
            <a:r>
              <a:rPr lang="en-US" sz="1800" dirty="0" err="1"/>
              <a:t>rinci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 yang </a:t>
            </a:r>
            <a:r>
              <a:rPr lang="en-US" sz="1800" dirty="0" err="1"/>
              <a:t>perusahaan</a:t>
            </a:r>
            <a:r>
              <a:rPr lang="en-US" sz="1800" dirty="0"/>
              <a:t>,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asing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,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ketat</a:t>
            </a:r>
            <a:r>
              <a:rPr lang="en-US" sz="1800" dirty="0"/>
              <a:t>. </a:t>
            </a:r>
            <a:r>
              <a:rPr lang="en-US" sz="1800" dirty="0" smtClean="0"/>
              <a:t>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elemen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membakukan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merek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.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mengurangi</a:t>
            </a:r>
            <a:r>
              <a:rPr lang="en-US" sz="1800" dirty="0"/>
              <a:t> </a:t>
            </a:r>
            <a:r>
              <a:rPr lang="id-ID" sz="1800" dirty="0"/>
              <a:t>k</a:t>
            </a:r>
            <a:r>
              <a:rPr lang="en-US" sz="1800" dirty="0" err="1"/>
              <a:t>emasan</a:t>
            </a:r>
            <a:r>
              <a:rPr lang="en-US" sz="1800" dirty="0"/>
              <a:t>, </a:t>
            </a:r>
            <a:r>
              <a:rPr lang="id-ID" sz="1800" dirty="0"/>
              <a:t>d</a:t>
            </a:r>
            <a:r>
              <a:rPr lang="en-US" sz="1800" dirty="0" err="1"/>
              <a:t>Desain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iklan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.</a:t>
            </a:r>
            <a:endParaRPr lang="id-ID" sz="1800" dirty="0"/>
          </a:p>
          <a:p>
            <a:pPr algn="just"/>
            <a:endParaRPr lang="en-US" sz="1800" dirty="0"/>
          </a:p>
        </p:txBody>
      </p:sp>
      <p:pic>
        <p:nvPicPr>
          <p:cNvPr id="4" name="11.6">
            <a:hlinkClick r:id="" action="ppaction://media"/>
          </p:cNvPr>
          <p:cNvPicPr>
            <a:picLocks noRot="1" noChangeAspect="1"/>
          </p:cNvPicPr>
          <p:nvPr>
            <a:wavAudioFile r:embed="rId1" name="11.6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6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Strategi Harga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yang </a:t>
            </a:r>
            <a:r>
              <a:rPr lang="en-US" sz="1600" dirty="0" err="1"/>
              <a:t>diterima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senjata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kompetitif</a:t>
            </a:r>
            <a:r>
              <a:rPr lang="en-US" sz="1600" dirty="0"/>
              <a:t> di </a:t>
            </a:r>
            <a:r>
              <a:rPr lang="en-US" sz="1600" dirty="0" err="1"/>
              <a:t>mana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. </a:t>
            </a:r>
            <a:r>
              <a:rPr lang="id-ID" sz="1600" dirty="0"/>
              <a:t>P</a:t>
            </a:r>
            <a:r>
              <a:rPr lang="en-US" sz="1600" dirty="0" err="1"/>
              <a:t>erusahaan</a:t>
            </a:r>
            <a:r>
              <a:rPr lang="en-US" sz="1600" dirty="0"/>
              <a:t> </a:t>
            </a:r>
            <a:r>
              <a:rPr lang="id-ID" sz="1600" dirty="0"/>
              <a:t>d</a:t>
            </a:r>
            <a:r>
              <a:rPr lang="en-US" sz="1600" dirty="0" err="1"/>
              <a:t>omestik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berusaha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,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yang </a:t>
            </a:r>
            <a:r>
              <a:rPr lang="en-US" sz="1600" dirty="0" err="1"/>
              <a:t>dihadapi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yang </a:t>
            </a:r>
            <a:r>
              <a:rPr lang="en-US" sz="1600" dirty="0" err="1"/>
              <a:t>dihadapi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id-ID" sz="1600" dirty="0"/>
              <a:t>yang </a:t>
            </a:r>
            <a:r>
              <a:rPr lang="en-US" sz="1600" dirty="0" err="1"/>
              <a:t>semata-mata</a:t>
            </a:r>
            <a:r>
              <a:rPr lang="en-US" sz="1600" dirty="0"/>
              <a:t> </a:t>
            </a:r>
            <a:r>
              <a:rPr lang="en-US" sz="1600" dirty="0" err="1" smtClean="0"/>
              <a:t>domestik</a:t>
            </a:r>
            <a:r>
              <a:rPr lang="id-ID" sz="1600" dirty="0" smtClean="0"/>
              <a:t>.</a:t>
            </a:r>
          </a:p>
          <a:p>
            <a:pPr algn="just"/>
            <a:r>
              <a:rPr lang="en-US" sz="1600" dirty="0"/>
              <a:t>Perusahaan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geosentris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internasionalnya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mengadopsi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(</a:t>
            </a:r>
            <a:r>
              <a:rPr lang="en-US" sz="1600" i="1" dirty="0"/>
              <a:t>standard price </a:t>
            </a:r>
            <a:r>
              <a:rPr lang="en-US" sz="1600" i="1" dirty="0" smtClean="0"/>
              <a:t>policy</a:t>
            </a:r>
            <a:r>
              <a:rPr lang="en-US" sz="1600" dirty="0" smtClean="0"/>
              <a:t>), </a:t>
            </a:r>
            <a:r>
              <a:rPr lang="en-US" sz="1600" dirty="0" err="1" smtClean="0"/>
              <a:t>dimana</a:t>
            </a:r>
            <a:r>
              <a:rPr lang="en-US" sz="1600" dirty="0" smtClean="0"/>
              <a:t> </a:t>
            </a:r>
            <a:r>
              <a:rPr lang="en-US" sz="1600" dirty="0" err="1" smtClean="0"/>
              <a:t>perusahaan</a:t>
            </a:r>
            <a:r>
              <a:rPr lang="en-US" sz="1600" dirty="0" smtClean="0"/>
              <a:t> </a:t>
            </a:r>
            <a:r>
              <a:rPr lang="en-US" sz="1600" dirty="0" err="1" smtClean="0"/>
              <a:t>menetapkan</a:t>
            </a:r>
            <a:r>
              <a:rPr lang="en-US" sz="1600" dirty="0" smtClean="0"/>
              <a:t> </a:t>
            </a: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harga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layanannya</a:t>
            </a:r>
            <a:r>
              <a:rPr lang="en-US" sz="1600" dirty="0" smtClean="0"/>
              <a:t> </a:t>
            </a:r>
            <a:r>
              <a:rPr lang="en-US" sz="1600" dirty="0" err="1" smtClean="0"/>
              <a:t>terlepas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mana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dijual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kewarganegaraan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. Perusahaan yang </a:t>
            </a:r>
            <a:r>
              <a:rPr lang="en-US" sz="1600" dirty="0" err="1" smtClean="0"/>
              <a:t>menjual</a:t>
            </a:r>
            <a:r>
              <a:rPr lang="en-US" sz="1600" dirty="0" smtClean="0"/>
              <a:t> </a:t>
            </a:r>
            <a:r>
              <a:rPr lang="en-US" sz="1600" dirty="0" err="1" smtClean="0"/>
              <a:t>barang-barang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mudah</a:t>
            </a:r>
            <a:r>
              <a:rPr lang="en-US" sz="1600" dirty="0" smtClean="0"/>
              <a:t> </a:t>
            </a:r>
            <a:r>
              <a:rPr lang="en-US" sz="1600" dirty="0" err="1" smtClean="0"/>
              <a:t>diperdagangkan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diangkut</a:t>
            </a:r>
            <a:r>
              <a:rPr lang="en-US" sz="1600" dirty="0" smtClean="0"/>
              <a:t> </a:t>
            </a:r>
            <a:r>
              <a:rPr lang="en-US" sz="1600" dirty="0" err="1" smtClean="0"/>
              <a:t>sering</a:t>
            </a:r>
            <a:r>
              <a:rPr lang="en-US" sz="1600" dirty="0" smtClean="0"/>
              <a:t> </a:t>
            </a:r>
            <a:r>
              <a:rPr lang="en-US" sz="1600" dirty="0" err="1" smtClean="0"/>
              <a:t>mengadopsi</a:t>
            </a:r>
            <a:r>
              <a:rPr lang="en-US" sz="1600" dirty="0" smtClean="0"/>
              <a:t> </a:t>
            </a:r>
            <a:r>
              <a:rPr lang="en-US" sz="1600" dirty="0" err="1" smtClean="0"/>
              <a:t>pendekatan</a:t>
            </a:r>
            <a:r>
              <a:rPr lang="en-US" sz="1600" dirty="0" smtClean="0"/>
              <a:t> </a:t>
            </a:r>
            <a:r>
              <a:rPr lang="en-US" sz="1600" dirty="0" err="1" smtClean="0"/>
              <a:t>harga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kebutuhan</a:t>
            </a:r>
            <a:r>
              <a:rPr lang="en-US" sz="1600" dirty="0" smtClean="0"/>
              <a:t>.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yang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etnosentris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id-ID" sz="1600" dirty="0"/>
              <a:t> dual (</a:t>
            </a:r>
            <a:r>
              <a:rPr lang="en-US" sz="1600" i="1" dirty="0"/>
              <a:t>two-tiered pricing policy</a:t>
            </a:r>
            <a:r>
              <a:rPr lang="id-ID" sz="1600" dirty="0"/>
              <a:t>)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domestik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yang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.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yang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pol</a:t>
            </a:r>
            <a:r>
              <a:rPr lang="id-ID" sz="1600" dirty="0"/>
              <a:t>isentris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internasionalnya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id-ID" sz="1600" dirty="0"/>
              <a:t> (</a:t>
            </a:r>
            <a:r>
              <a:rPr lang="id-ID" sz="1600" i="1" dirty="0"/>
              <a:t>market price policy</a:t>
            </a:r>
            <a:r>
              <a:rPr lang="id-ID" sz="1600" dirty="0"/>
              <a:t>).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yang paling </a:t>
            </a:r>
            <a:r>
              <a:rPr lang="en-US" sz="1600" dirty="0" err="1"/>
              <a:t>kompleks</a:t>
            </a:r>
            <a:r>
              <a:rPr lang="en-US" sz="1600" dirty="0"/>
              <a:t>. Perusahaan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id-ID" sz="1600" dirty="0"/>
              <a:t>nya se</a:t>
            </a:r>
            <a:r>
              <a:rPr lang="en-US" sz="1600" dirty="0" err="1"/>
              <a:t>suai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pasar-oleh-pasar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memaksimalkan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di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.</a:t>
            </a:r>
            <a:endParaRPr lang="id-ID" sz="1600" dirty="0"/>
          </a:p>
          <a:p>
            <a:pPr algn="just"/>
            <a:endParaRPr lang="en-US" sz="1600" dirty="0"/>
          </a:p>
        </p:txBody>
      </p:sp>
      <p:pic>
        <p:nvPicPr>
          <p:cNvPr id="5" name="11.7">
            <a:hlinkClick r:id="" action="ppaction://media"/>
          </p:cNvPr>
          <p:cNvPicPr>
            <a:picLocks noRot="1" noChangeAspect="1"/>
          </p:cNvPicPr>
          <p:nvPr>
            <a:wavAudioFile r:embed="rId1" name="11.7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Faktor-faktor yang Mempengaruhi Strategi Harga Pasar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1905000"/>
            <a:ext cx="4343400" cy="838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endParaRPr lang="en-US" sz="24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9800" y="2971800"/>
            <a:ext cx="4343400" cy="7620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L</a:t>
            </a:r>
            <a:r>
              <a:rPr lang="id-ID" sz="2000" dirty="0"/>
              <a:t>ingkungan yang kompetitif</a:t>
            </a:r>
            <a:endParaRPr lang="en-US" sz="20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3962400"/>
            <a:ext cx="4343400" cy="76200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50000">
                <a:schemeClr val="bg1"/>
              </a:gs>
              <a:gs pos="100000">
                <a:srgbClr val="CC00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d-ID" sz="2400" dirty="0"/>
              <a:t>Biaya melakukan bisnis</a:t>
            </a:r>
            <a:endParaRPr lang="en-US" sz="24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9800" y="4876800"/>
            <a:ext cx="4343400" cy="762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d-ID" sz="2400" dirty="0"/>
              <a:t>Fluktuasi nilai tukar</a:t>
            </a:r>
            <a:endParaRPr lang="en-US" sz="2400" dirty="0"/>
          </a:p>
        </p:txBody>
      </p:sp>
      <p:pic>
        <p:nvPicPr>
          <p:cNvPr id="7" name="11.8">
            <a:hlinkClick r:id="" action="ppaction://media"/>
          </p:cNvPr>
          <p:cNvPicPr>
            <a:picLocks noRot="1" noChangeAspect="1"/>
          </p:cNvPicPr>
          <p:nvPr>
            <a:wavAudioFile r:embed="rId1" name="11.8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Risiko terhadap Strategi Harga Pasar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914400" y="2057400"/>
            <a:ext cx="5257800" cy="762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sz="2800"/>
              <a:t>Biaya dumping</a:t>
            </a:r>
            <a:endParaRPr lang="en-US" sz="280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05000" y="3886200"/>
            <a:ext cx="5257800" cy="762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sz="2400"/>
              <a:t>Pengembangan </a:t>
            </a:r>
            <a:r>
              <a:rPr lang="en-US" sz="2400"/>
              <a:t>“gray market”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667000" y="4800600"/>
            <a:ext cx="4953000" cy="762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sz="2400"/>
              <a:t>kebencian konsumen</a:t>
            </a:r>
            <a:endParaRPr lang="en-US" sz="240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00" y="2971800"/>
            <a:ext cx="5257800" cy="762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d-ID" sz="2400"/>
              <a:t>Kerusakan nama merek</a:t>
            </a:r>
            <a:endParaRPr lang="en-US" sz="2400"/>
          </a:p>
        </p:txBody>
      </p:sp>
      <p:pic>
        <p:nvPicPr>
          <p:cNvPr id="9" name="11.9">
            <a:hlinkClick r:id="" action="ppaction://media"/>
          </p:cNvPr>
          <p:cNvPicPr>
            <a:picLocks noRot="1" noChangeAspect="1"/>
          </p:cNvPicPr>
          <p:nvPr>
            <a:wavAudioFile r:embed="rId1" name="11.9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7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Promosi Internasional</a:t>
            </a:r>
            <a:endParaRPr lang="id-ID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1600" dirty="0"/>
              <a:t>U</a:t>
            </a:r>
            <a:r>
              <a:rPr lang="en-US" sz="1600" dirty="0" err="1"/>
              <a:t>ntuk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, </a:t>
            </a:r>
            <a:r>
              <a:rPr lang="en-US" sz="1600" dirty="0" err="1"/>
              <a:t>menjual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iklan</a:t>
            </a:r>
            <a:r>
              <a:rPr lang="en-US" sz="1600" dirty="0"/>
              <a:t> </a:t>
            </a:r>
            <a:r>
              <a:rPr lang="id-ID" sz="1600" dirty="0"/>
              <a:t>(</a:t>
            </a:r>
            <a:r>
              <a:rPr lang="id-ID" sz="1600" i="1" dirty="0"/>
              <a:t>advertising</a:t>
            </a:r>
            <a:r>
              <a:rPr lang="id-ID" sz="1600" dirty="0"/>
              <a:t>)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unsur</a:t>
            </a:r>
            <a:r>
              <a:rPr lang="en-US" sz="1600" dirty="0"/>
              <a:t> yang paling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campuran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id-ID" sz="1600" dirty="0"/>
              <a:t>yang mengembangkan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periklanan</a:t>
            </a:r>
            <a:r>
              <a:rPr lang="en-US" sz="1600" dirty="0"/>
              <a:t>,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id-ID" sz="1600" dirty="0"/>
              <a:t>mem</a:t>
            </a:r>
            <a:r>
              <a:rPr lang="en-US" sz="1600" dirty="0" err="1"/>
              <a:t>perhatikan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faktor</a:t>
            </a:r>
            <a:r>
              <a:rPr lang="en-US" sz="1600" dirty="0"/>
              <a:t>: 1) </a:t>
            </a:r>
            <a:r>
              <a:rPr lang="en-US" sz="1600" dirty="0" err="1"/>
              <a:t>pesan</a:t>
            </a:r>
            <a:r>
              <a:rPr lang="en-US" sz="1600" dirty="0"/>
              <a:t> yang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id-ID" sz="1600" dirty="0"/>
              <a:t>dis</a:t>
            </a:r>
            <a:r>
              <a:rPr lang="en-US" sz="1600" dirty="0" err="1"/>
              <a:t>ampaikan</a:t>
            </a:r>
            <a:r>
              <a:rPr lang="en-US" sz="1600" dirty="0"/>
              <a:t>; 2) media </a:t>
            </a:r>
            <a:r>
              <a:rPr lang="id-ID" sz="1600" dirty="0"/>
              <a:t>yang </a:t>
            </a:r>
            <a:r>
              <a:rPr lang="en-US" sz="1600" dirty="0" err="1"/>
              <a:t>tersedia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; 3) </a:t>
            </a:r>
            <a:r>
              <a:rPr lang="en-US" sz="1600" dirty="0" err="1"/>
              <a:t>sejauh</a:t>
            </a:r>
            <a:r>
              <a:rPr lang="en-US" sz="1600" dirty="0"/>
              <a:t> </a:t>
            </a:r>
            <a:r>
              <a:rPr lang="en-US" sz="1600" dirty="0" err="1"/>
              <a:t>mana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mengglobalisasikan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menga</a:t>
            </a:r>
            <a:r>
              <a:rPr lang="id-ID" sz="1600" dirty="0"/>
              <a:t>cu kepada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id-ID" sz="1600" dirty="0"/>
              <a:t> yang </a:t>
            </a:r>
            <a:r>
              <a:rPr lang="en-US" sz="1600" dirty="0" err="1"/>
              <a:t>relevan</a:t>
            </a:r>
            <a:r>
              <a:rPr lang="en-US" sz="1600" dirty="0"/>
              <a:t>, </a:t>
            </a:r>
            <a:r>
              <a:rPr lang="id-ID" sz="1600" dirty="0"/>
              <a:t>bahasa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kendala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di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algn="just"/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id-ID" sz="1600" dirty="0"/>
              <a:t>bauran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id-ID" sz="1600" dirty="0"/>
              <a:t>adalah penjualan </a:t>
            </a:r>
            <a:r>
              <a:rPr lang="en-US" sz="1600" dirty="0"/>
              <a:t>p</a:t>
            </a:r>
            <a:r>
              <a:rPr lang="id-ID" sz="1600" dirty="0"/>
              <a:t>ersonal (</a:t>
            </a:r>
            <a:r>
              <a:rPr lang="id-ID" sz="1600" i="1" dirty="0"/>
              <a:t>personal selling</a:t>
            </a:r>
            <a:r>
              <a:rPr lang="id-ID" sz="1600" dirty="0"/>
              <a:t>) yang melakukan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id-ID" sz="1600" dirty="0"/>
              <a:t>personal</a:t>
            </a:r>
            <a:r>
              <a:rPr lang="en-US" sz="1600" dirty="0"/>
              <a:t>.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perwakilan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, yang </a:t>
            </a:r>
            <a:r>
              <a:rPr lang="en-US" sz="1600" dirty="0" err="1"/>
              <a:t>memanggil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potensial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menjual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,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yang paling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p</a:t>
            </a:r>
            <a:r>
              <a:rPr lang="id-ID" sz="1600" dirty="0" smtClean="0"/>
              <a:t>ersonal.</a:t>
            </a:r>
          </a:p>
          <a:p>
            <a:pPr algn="just"/>
            <a:r>
              <a:rPr lang="en-US" sz="1600" dirty="0" err="1"/>
              <a:t>Kegiatan-kegiatan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id-ID" sz="1600" dirty="0"/>
              <a:t>(</a:t>
            </a:r>
            <a:r>
              <a:rPr lang="id-ID" sz="1600" i="1" dirty="0"/>
              <a:t>sales promotion</a:t>
            </a:r>
            <a:r>
              <a:rPr lang="id-ID" sz="1600" dirty="0"/>
              <a:t>) </a:t>
            </a:r>
            <a:r>
              <a:rPr lang="en-US" sz="1600" dirty="0" err="1"/>
              <a:t>difokuskan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grosir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pengecer</a:t>
            </a:r>
            <a:r>
              <a:rPr lang="en-US" sz="1600" dirty="0"/>
              <a:t> yang </a:t>
            </a:r>
            <a:r>
              <a:rPr lang="en-US" sz="1600" dirty="0" err="1"/>
              <a:t>dirancang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komitmen</a:t>
            </a:r>
            <a:r>
              <a:rPr lang="en-US" sz="1600" dirty="0"/>
              <a:t> </a:t>
            </a:r>
            <a:r>
              <a:rPr lang="en-US" sz="1600" dirty="0" err="1"/>
              <a:t>perantara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 smtClean="0"/>
              <a:t>. </a:t>
            </a:r>
            <a:r>
              <a:rPr lang="id-ID" sz="1600" dirty="0"/>
              <a:t>S</a:t>
            </a:r>
            <a:r>
              <a:rPr lang="en-US" sz="1600" dirty="0" err="1"/>
              <a:t>ifat</a:t>
            </a:r>
            <a:r>
              <a:rPr lang="en-US" sz="1600" dirty="0"/>
              <a:t> </a:t>
            </a:r>
            <a:r>
              <a:rPr lang="en-US" sz="1600" dirty="0" err="1"/>
              <a:t>fleksibel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id-ID" sz="1600" dirty="0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kampanye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yang </a:t>
            </a:r>
            <a:r>
              <a:rPr lang="en-US" sz="1600" dirty="0" err="1"/>
              <a:t>disesuaikan</a:t>
            </a:r>
            <a:r>
              <a:rPr lang="en-US" sz="1600" dirty="0"/>
              <a:t> agar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adat</a:t>
            </a:r>
            <a:r>
              <a:rPr lang="en-US" sz="1600" dirty="0"/>
              <a:t> </a:t>
            </a:r>
            <a:r>
              <a:rPr lang="en-US" sz="1600" dirty="0" err="1"/>
              <a:t>istiadat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setempat</a:t>
            </a:r>
            <a:r>
              <a:rPr lang="en-US" sz="1600" dirty="0"/>
              <a:t>. </a:t>
            </a:r>
            <a:endParaRPr lang="id-ID" sz="1600" dirty="0"/>
          </a:p>
          <a:p>
            <a:pPr algn="just"/>
            <a:r>
              <a:rPr lang="id-ID" sz="1600" dirty="0"/>
              <a:t> </a:t>
            </a:r>
            <a:r>
              <a:rPr lang="en-US" sz="1600" dirty="0" err="1" smtClean="0"/>
              <a:t>Dampak</a:t>
            </a:r>
            <a:r>
              <a:rPr lang="en-US" sz="1600" dirty="0" smtClean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id-ID" sz="1600" dirty="0"/>
              <a:t>masyarakat (</a:t>
            </a:r>
            <a:r>
              <a:rPr lang="id-ID" sz="1600" i="1" dirty="0"/>
              <a:t>public relations</a:t>
            </a:r>
            <a:r>
              <a:rPr lang="id-ID" sz="1600" dirty="0"/>
              <a:t>)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sulit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diukur</a:t>
            </a:r>
            <a:r>
              <a:rPr lang="en-US" sz="1600" dirty="0"/>
              <a:t>,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seiring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citra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reputasi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yang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bermanfaat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di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tuan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. </a:t>
            </a:r>
          </a:p>
        </p:txBody>
      </p:sp>
      <p:pic>
        <p:nvPicPr>
          <p:cNvPr id="6" name="11.10">
            <a:hlinkClick r:id="" action="ppaction://media"/>
          </p:cNvPr>
          <p:cNvPicPr>
            <a:picLocks noRot="1" noChangeAspect="1"/>
          </p:cNvPicPr>
          <p:nvPr>
            <a:wavAudioFile r:embed="rId1" name="11.10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42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Bauran Promosi Internasional</a:t>
            </a:r>
            <a:endParaRPr lang="id-ID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14400" y="2209800"/>
            <a:ext cx="3200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66FF"/>
              </a:gs>
              <a:gs pos="50000">
                <a:schemeClr val="bg1"/>
              </a:gs>
              <a:gs pos="100000">
                <a:srgbClr val="6666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Pengiklanan</a:t>
            </a:r>
            <a:endParaRPr lang="en-US" sz="24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05400" y="2209800"/>
            <a:ext cx="3200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Penjualan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personal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914400" y="4191000"/>
            <a:ext cx="3200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CC"/>
              </a:gs>
              <a:gs pos="50000">
                <a:schemeClr val="bg1"/>
              </a:gs>
              <a:gs pos="100000">
                <a:srgbClr val="CC00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Promosi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penjualan</a:t>
            </a:r>
            <a:endParaRPr lang="en-US" sz="2400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05400" y="4038600"/>
            <a:ext cx="3200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Hubungan</a:t>
            </a:r>
            <a:endParaRPr lang="en-US" sz="2400" dirty="0"/>
          </a:p>
          <a:p>
            <a:pPr algn="ctr">
              <a:defRPr/>
            </a:pPr>
            <a:r>
              <a:rPr lang="en-US" sz="2400" dirty="0" err="1"/>
              <a:t>masyarakat</a:t>
            </a:r>
            <a:endParaRPr lang="en-US" sz="2400" dirty="0"/>
          </a:p>
        </p:txBody>
      </p:sp>
      <p:pic>
        <p:nvPicPr>
          <p:cNvPr id="10" name="11.11">
            <a:hlinkClick r:id="" action="ppaction://media"/>
          </p:cNvPr>
          <p:cNvPicPr>
            <a:picLocks noRot="1" noChangeAspect="1"/>
          </p:cNvPicPr>
          <p:nvPr>
            <a:wavAudioFile r:embed="rId1" name="11.1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4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Distribusi Internasional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/>
              <a:t>Manajer</a:t>
            </a:r>
            <a:r>
              <a:rPr lang="en-US" sz="1800" dirty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id-ID" sz="1800" dirty="0"/>
              <a:t>i</a:t>
            </a:r>
            <a:r>
              <a:rPr lang="en-US" sz="1800" dirty="0" err="1"/>
              <a:t>nternasional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mengatasi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id-ID" sz="1800" dirty="0"/>
              <a:t>yang </a:t>
            </a:r>
            <a:r>
              <a:rPr lang="en-US" sz="1800" dirty="0"/>
              <a:t>paling </a:t>
            </a:r>
            <a:r>
              <a:rPr lang="en-US" sz="1800" dirty="0" err="1"/>
              <a:t>jelas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pemilihan</a:t>
            </a:r>
            <a:r>
              <a:rPr lang="en-US" sz="1800" dirty="0"/>
              <a:t> mod</a:t>
            </a:r>
            <a:r>
              <a:rPr lang="id-ID" sz="18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transportasi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pengiriman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</a:t>
            </a:r>
            <a:r>
              <a:rPr lang="en-US" sz="1800" dirty="0" err="1"/>
              <a:t>asal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. </a:t>
            </a:r>
            <a:r>
              <a:rPr lang="en-US" sz="1800" dirty="0" err="1"/>
              <a:t>Pilihan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i="1" dirty="0"/>
              <a:t>trade-off </a:t>
            </a:r>
            <a:r>
              <a:rPr lang="id-ID" sz="1800" dirty="0"/>
              <a:t>yang </a:t>
            </a:r>
            <a:r>
              <a:rPr lang="en-US" sz="1800" dirty="0" err="1"/>
              <a:t>jelas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uang</a:t>
            </a:r>
            <a:r>
              <a:rPr lang="en-US" sz="1800" dirty="0"/>
              <a:t>. </a:t>
            </a:r>
            <a:endParaRPr lang="id-ID" sz="1800" dirty="0" smtClean="0"/>
          </a:p>
          <a:p>
            <a:pPr algn="just"/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sebanyak</a:t>
            </a:r>
            <a:r>
              <a:rPr lang="en-US" sz="1800" dirty="0"/>
              <a:t> </a:t>
            </a:r>
            <a:r>
              <a:rPr lang="en-US" sz="1800" dirty="0" err="1"/>
              <a:t>empat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: 1) </a:t>
            </a:r>
            <a:r>
              <a:rPr lang="en-US" sz="1800" dirty="0" err="1"/>
              <a:t>produsen</a:t>
            </a:r>
            <a:r>
              <a:rPr lang="en-US" sz="1800" dirty="0"/>
              <a:t> yang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, 2) </a:t>
            </a:r>
            <a:r>
              <a:rPr lang="en-US" sz="1800" dirty="0" err="1"/>
              <a:t>grosir</a:t>
            </a:r>
            <a:r>
              <a:rPr lang="en-US" sz="1800" dirty="0"/>
              <a:t> yang </a:t>
            </a:r>
            <a:r>
              <a:rPr lang="en-US" sz="1800" dirty="0" err="1"/>
              <a:t>membeli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Jasa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produsen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pengecer</a:t>
            </a:r>
            <a:r>
              <a:rPr lang="en-US" sz="1800" dirty="0"/>
              <a:t>, 3) </a:t>
            </a:r>
            <a:r>
              <a:rPr lang="en-US" sz="1800" dirty="0" err="1"/>
              <a:t>pengecer</a:t>
            </a:r>
            <a:r>
              <a:rPr lang="en-US" sz="1800" dirty="0"/>
              <a:t> yang </a:t>
            </a:r>
            <a:r>
              <a:rPr lang="en-US" sz="1800" dirty="0" err="1"/>
              <a:t>membeli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grosir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r>
              <a:rPr lang="en-US" sz="1800" dirty="0"/>
              <a:t>, 4) </a:t>
            </a:r>
            <a:r>
              <a:rPr lang="en-US" sz="1800" dirty="0" err="1"/>
              <a:t>sebenarnya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r>
              <a:rPr lang="en-US" sz="1800" dirty="0"/>
              <a:t>, yang </a:t>
            </a:r>
            <a:r>
              <a:rPr lang="en-US" sz="1800" dirty="0" err="1"/>
              <a:t>membeli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jasa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konsumsi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id-ID" sz="1800" dirty="0"/>
              <a:t>.</a:t>
            </a:r>
          </a:p>
          <a:p>
            <a:pPr algn="just"/>
            <a:r>
              <a:rPr lang="en-US" sz="1800" dirty="0" smtClean="0"/>
              <a:t>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id-ID" sz="1800" dirty="0"/>
              <a:t> (</a:t>
            </a:r>
            <a:r>
              <a:rPr lang="id-ID" sz="1800" i="1" dirty="0"/>
              <a:t>channel length</a:t>
            </a:r>
            <a:r>
              <a:rPr lang="id-ID" sz="1800" dirty="0"/>
              <a:t>)</a:t>
            </a:r>
            <a:r>
              <a:rPr lang="en-US" sz="1800" dirty="0"/>
              <a:t>,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.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r>
              <a:rPr lang="en-US" sz="1800" dirty="0"/>
              <a:t>, yang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membayar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id-ID" sz="1800" dirty="0"/>
              <a:t> (</a:t>
            </a:r>
            <a:r>
              <a:rPr lang="en-US" sz="1800" i="1" dirty="0"/>
              <a:t>bypasses</a:t>
            </a:r>
            <a:r>
              <a:rPr lang="id-ID" sz="1800" dirty="0"/>
              <a:t>)</a:t>
            </a:r>
            <a:r>
              <a:rPr lang="en-US" sz="1800" dirty="0"/>
              <a:t> </a:t>
            </a:r>
            <a:r>
              <a:rPr lang="en-US" sz="1800" dirty="0" err="1"/>
              <a:t>grosir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pengecer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 yang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singkat</a:t>
            </a:r>
            <a:r>
              <a:rPr lang="en-US" sz="1800" dirty="0"/>
              <a:t>. </a:t>
            </a:r>
            <a:r>
              <a:rPr lang="en-US" sz="1800" dirty="0" err="1"/>
              <a:t>Pendekatan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id-ID" sz="1800" dirty="0"/>
              <a:t>(</a:t>
            </a:r>
            <a:r>
              <a:rPr lang="id-ID" sz="1800" i="1" dirty="0"/>
              <a:t>direct sales</a:t>
            </a:r>
            <a:r>
              <a:rPr lang="id-ID" sz="1800" dirty="0"/>
              <a:t>)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berurusan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. </a:t>
            </a:r>
            <a:r>
              <a:rPr lang="en-US" sz="1800" dirty="0" err="1"/>
              <a:t>Sedikit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panjang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pengecer</a:t>
            </a:r>
            <a:r>
              <a:rPr lang="en-US" sz="1800" dirty="0"/>
              <a:t>, yang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r>
              <a:rPr lang="en-US" sz="1800" dirty="0"/>
              <a:t>.</a:t>
            </a:r>
            <a:r>
              <a:rPr lang="id-ID" sz="1800" dirty="0"/>
              <a:t> </a:t>
            </a:r>
            <a:r>
              <a:rPr lang="en-US" sz="1800" dirty="0" err="1" smtClean="0"/>
              <a:t>Saluran</a:t>
            </a:r>
            <a:r>
              <a:rPr lang="en-US" sz="1800" dirty="0" smtClean="0"/>
              <a:t> </a:t>
            </a:r>
            <a:r>
              <a:rPr lang="en-US" sz="1800" dirty="0" err="1"/>
              <a:t>distribusi</a:t>
            </a:r>
            <a:r>
              <a:rPr lang="en-US" sz="1800" dirty="0"/>
              <a:t> </a:t>
            </a:r>
            <a:r>
              <a:rPr lang="en-US" sz="1800" dirty="0" err="1"/>
              <a:t>terpanjang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grosir</a:t>
            </a:r>
            <a:r>
              <a:rPr lang="en-US" sz="1800" dirty="0"/>
              <a:t>. </a:t>
            </a:r>
            <a:r>
              <a:rPr lang="en-US" sz="1800" dirty="0" err="1"/>
              <a:t>Grosir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terpisah</a:t>
            </a:r>
            <a:r>
              <a:rPr lang="en-US" sz="1800" dirty="0"/>
              <a:t> yang </a:t>
            </a:r>
            <a:r>
              <a:rPr lang="en-US" sz="1800" dirty="0" err="1"/>
              <a:t>membeli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produsen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pengecer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,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kasus</a:t>
            </a:r>
            <a:r>
              <a:rPr lang="en-US" sz="1800" dirty="0"/>
              <a:t>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grosir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 </a:t>
            </a:r>
            <a:endParaRPr lang="id-ID" sz="1800" dirty="0">
              <a:latin typeface="+mj-lt"/>
            </a:endParaRPr>
          </a:p>
        </p:txBody>
      </p:sp>
      <p:pic>
        <p:nvPicPr>
          <p:cNvPr id="5" name="11.12">
            <a:hlinkClick r:id="" action="ppaction://media"/>
          </p:cNvPr>
          <p:cNvPicPr>
            <a:picLocks noRot="1" noChangeAspect="1"/>
          </p:cNvPicPr>
          <p:nvPr>
            <a:wavAudioFile r:embed="rId1" name="11.12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Dasar Saluran Distribusi Internasional</a:t>
            </a:r>
            <a:endParaRPr lang="id-ID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09800" y="1447800"/>
            <a:ext cx="4267200" cy="91440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FFFFF"/>
              </a:gs>
              <a:gs pos="100000">
                <a:srgbClr val="6666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Manufaktur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09800" y="2590800"/>
            <a:ext cx="4267200" cy="9144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Grosir (wholesaler)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3733800"/>
            <a:ext cx="4267200" cy="9144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Pengecer (retailer)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09800" y="4876800"/>
            <a:ext cx="4267200" cy="91440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Pelanggan (customer)</a:t>
            </a:r>
          </a:p>
        </p:txBody>
      </p:sp>
      <p:cxnSp>
        <p:nvCxnSpPr>
          <p:cNvPr id="9" name="AutoShape 7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4343400" y="2362200"/>
            <a:ext cx="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8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4343400" y="3505200"/>
            <a:ext cx="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9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4343400" y="4648200"/>
            <a:ext cx="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11.13">
            <a:hlinkClick r:id="" action="ppaction://media"/>
          </p:cNvPr>
          <p:cNvPicPr>
            <a:picLocks noRot="1" noChangeAspect="1"/>
          </p:cNvPicPr>
          <p:nvPr>
            <a:wavAudioFile r:embed="rId1" name="11.1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Pemilihan Moda Angkutan Distribusi Internasional</a:t>
            </a:r>
            <a:endParaRPr lang="id-ID" dirty="0"/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6781800" cy="4303713"/>
        </p:xfrm>
        <a:graphic>
          <a:graphicData uri="http://schemas.openxmlformats.org/drawingml/2006/table">
            <a:tbl>
              <a:tblPr/>
              <a:tblGrid>
                <a:gridCol w="1385888"/>
                <a:gridCol w="1822450"/>
                <a:gridCol w="1817687"/>
                <a:gridCol w="1755775"/>
              </a:tblGrid>
              <a:tr h="71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marT="35575" marB="35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Keuntungan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Kerugian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Contoh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Kereta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Aman, handal, murah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Terbatas untuk rute kereta api, lambat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Mobil, biji-bijian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Pesawat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Aman, handal, cepat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Mahal, akses terbatas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Perhiasan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obat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obatan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Truk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Serbaguna, murah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Ukuran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kecil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barang keperluan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Kapal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Murah, baik untuk produk yang lebih besar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Lambat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langsung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Mobil, furniture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elektronik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Cepat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d-ID" sz="1300" dirty="0" smtClean="0"/>
                        <a:t>Tidak dapat digunakan untuk banyak produk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Informasi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5575" marB="355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11.14">
            <a:hlinkClick r:id="" action="ppaction://media"/>
          </p:cNvPr>
          <p:cNvPicPr>
            <a:picLocks noRot="1" noChangeAspect="1"/>
          </p:cNvPicPr>
          <p:nvPr>
            <a:wavAudioFile r:embed="rId1" name="11.1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8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Strategi Pilihan Distribusi Internasional</a:t>
            </a:r>
            <a:endParaRPr lang="id-ID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72400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11.15">
            <a:hlinkClick r:id="" action="ppaction://media"/>
          </p:cNvPr>
          <p:cNvPicPr>
            <a:picLocks noRot="1" noChangeAspect="1"/>
          </p:cNvPicPr>
          <p:nvPr>
            <a:wavAudioFile r:embed="rId1" name="11.15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9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definisi manajemen pemasaran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kebijakan produk, kebijakan harga, kebijakan distribusi dan kebijakan promosi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Proses perencanaan dan pelaksanaan konsepsi, penetapan harga, promosi, dan distribusi dari ide/ gagasan, barang, dan jasa untuk menciptakan pertukaran yang memuaskan individu dan tujuan organisasi disebut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Pemasaran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Penjualan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Promosi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Perdagangan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Manakah yang bukan termasuk Strategi Bauran Promosi Internasional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a) Pengiklanan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b) Hubungan Masyarakat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c) Penjualan Personal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d) Penjualan Korporasi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14356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Resiko terhadap strategi harga pasar internasional: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Biaya dumping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Kerusakan nama merk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Kebencian konsumen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Semua benar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Faktor-Faktor  yang mempengaruhi strategi harga pasar internasional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a) Strategi Bisnis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b) Lingkungan yang kompetitif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c) Fluktuasi nilai tukar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d) 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PRE TEST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Proses perencanaan dan pelaksanaan konsepsi, penetapan harga, promosi, dan distribusi dari ide/ gagasan, barang, dan jasa untuk menciptakan pertukaran yang memuaskan individu dan tujuan organisasi disebut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Pemasaran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Penjualan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Promosi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Perdagangan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Manakah yang bukan termasuk Strategi Bauran Promosi Internasional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a) Pengiklanan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b) Hubungan Masyarakat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c) Penjualan Personal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d) Penjualan Korporasi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Resiko terhadap strategi harga pasar internasional: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Biaya dumping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Kerusakan nama merk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Kebencian konsumen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Semua benar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Faktor-Faktor  yang mempengaruhi strategi harga pasar internasional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a) Strategi Bisnis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b) Lingkungan yang kompetitif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c) Fluktuasi nilai tukar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d) 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Pemasaran </a:t>
            </a:r>
            <a:r>
              <a:rPr lang="id-ID" sz="4000" dirty="0">
                <a:solidFill>
                  <a:srgbClr val="00B0F0"/>
                </a:solidFill>
              </a:rPr>
              <a:t>Internasional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sz="2000" dirty="0" smtClean="0">
                <a:latin typeface="+mj-lt"/>
              </a:rPr>
              <a:t>Pemasaran (</a:t>
            </a:r>
            <a:r>
              <a:rPr lang="id-ID" sz="2000" i="1" dirty="0" smtClean="0">
                <a:latin typeface="+mj-lt"/>
              </a:rPr>
              <a:t>marketing</a:t>
            </a:r>
            <a:r>
              <a:rPr lang="id-ID" sz="2000" dirty="0" smtClean="0">
                <a:latin typeface="+mj-lt"/>
              </a:rPr>
              <a:t>) </a:t>
            </a:r>
            <a:r>
              <a:rPr lang="id-ID" sz="2000" dirty="0">
                <a:latin typeface="+mj-lt"/>
              </a:rPr>
              <a:t>adalah </a:t>
            </a:r>
            <a:r>
              <a:rPr lang="id-ID" sz="2000" dirty="0" smtClean="0">
                <a:latin typeface="+mj-lt"/>
              </a:rPr>
              <a:t>proses </a:t>
            </a:r>
            <a:r>
              <a:rPr lang="id-ID" sz="2000" dirty="0">
                <a:latin typeface="+mj-lt"/>
              </a:rPr>
              <a:t>perencanaan </a:t>
            </a:r>
            <a:r>
              <a:rPr lang="id-ID" sz="2000" dirty="0" smtClean="0">
                <a:latin typeface="+mj-lt"/>
              </a:rPr>
              <a:t>dan </a:t>
            </a:r>
            <a:r>
              <a:rPr lang="id-ID" sz="2000" dirty="0">
                <a:latin typeface="+mj-lt"/>
              </a:rPr>
              <a:t>pelaksanaan konsepsi, penetapan harga, </a:t>
            </a:r>
            <a:r>
              <a:rPr lang="id-ID" sz="2000" dirty="0" smtClean="0">
                <a:latin typeface="+mj-lt"/>
              </a:rPr>
              <a:t>promosi</a:t>
            </a:r>
            <a:r>
              <a:rPr lang="id-ID" sz="2000" dirty="0">
                <a:latin typeface="+mj-lt"/>
              </a:rPr>
              <a:t>, dan distribusi </a:t>
            </a:r>
            <a:r>
              <a:rPr lang="id-ID" sz="2000" dirty="0" smtClean="0">
                <a:latin typeface="+mj-lt"/>
              </a:rPr>
              <a:t>dari ide/ gagasan, barang</a:t>
            </a:r>
            <a:r>
              <a:rPr lang="id-ID" sz="2000" dirty="0">
                <a:latin typeface="+mj-lt"/>
              </a:rPr>
              <a:t>, dan jasa untuk menciptakan </a:t>
            </a:r>
            <a:r>
              <a:rPr lang="id-ID" sz="2000" dirty="0" smtClean="0">
                <a:latin typeface="+mj-lt"/>
              </a:rPr>
              <a:t>pertukaran </a:t>
            </a:r>
            <a:r>
              <a:rPr lang="id-ID" sz="2000" dirty="0">
                <a:latin typeface="+mj-lt"/>
              </a:rPr>
              <a:t>yang memuaskan individu dan </a:t>
            </a:r>
            <a:r>
              <a:rPr lang="id-ID" sz="2000" dirty="0" smtClean="0">
                <a:latin typeface="+mj-lt"/>
              </a:rPr>
              <a:t>tujuan organisasi.</a:t>
            </a:r>
          </a:p>
          <a:p>
            <a:pPr algn="just"/>
            <a:r>
              <a:rPr lang="id-ID" sz="2000" dirty="0"/>
              <a:t>Pemasaran Internasional </a:t>
            </a:r>
            <a:r>
              <a:rPr lang="id-ID" sz="2000" dirty="0" smtClean="0"/>
              <a:t>(</a:t>
            </a:r>
            <a:r>
              <a:rPr lang="id-ID" sz="2000" i="1" dirty="0" smtClean="0"/>
              <a:t>internasional marketing</a:t>
            </a:r>
            <a:r>
              <a:rPr lang="id-ID" sz="2000" dirty="0" smtClean="0"/>
              <a:t>) adalah perpanjangan </a:t>
            </a:r>
            <a:r>
              <a:rPr lang="id-ID" sz="2000" dirty="0"/>
              <a:t>kegiatan pemasaran ini </a:t>
            </a:r>
            <a:r>
              <a:rPr lang="id-ID" sz="2000" dirty="0" smtClean="0"/>
              <a:t>melintasi </a:t>
            </a:r>
            <a:r>
              <a:rPr lang="id-ID" sz="2000" dirty="0"/>
              <a:t>batas-batas nasional</a:t>
            </a:r>
            <a:r>
              <a:rPr lang="id-ID" sz="2000" dirty="0" smtClean="0"/>
              <a:t>.</a:t>
            </a:r>
          </a:p>
          <a:p>
            <a:pPr algn="just"/>
            <a:r>
              <a:rPr lang="id-ID" sz="2000" dirty="0" smtClean="0"/>
              <a:t>Strategi pemasaran internasional harus mendukung strategi bisnis internasional.</a:t>
            </a:r>
          </a:p>
          <a:p>
            <a:pPr algn="just"/>
            <a:r>
              <a:rPr lang="id-ID" sz="2000" dirty="0" smtClean="0"/>
              <a:t>Isu bauran pemasaran (</a:t>
            </a:r>
            <a:r>
              <a:rPr lang="id-ID" sz="2000" i="1" dirty="0" smtClean="0"/>
              <a:t>marketing mix</a:t>
            </a:r>
            <a:r>
              <a:rPr lang="id-ID" sz="2000" dirty="0" smtClean="0"/>
              <a:t>) yaitu:</a:t>
            </a:r>
          </a:p>
          <a:p>
            <a:pPr marL="906463" indent="-457200">
              <a:buFont typeface="+mj-lt"/>
              <a:buAutoNum type="alphaLcPeriod"/>
            </a:pPr>
            <a:r>
              <a:rPr lang="id-ID" sz="2000" dirty="0"/>
              <a:t>Bagaimana mengembangkan produk perusahaan </a:t>
            </a:r>
            <a:endParaRPr lang="en-US" sz="2000" dirty="0"/>
          </a:p>
          <a:p>
            <a:pPr marL="906463" indent="-457200">
              <a:buFont typeface="+mj-lt"/>
              <a:buAutoNum type="alphaLcPeriod"/>
            </a:pPr>
            <a:r>
              <a:rPr lang="id-ID" sz="2000" dirty="0"/>
              <a:t>Bagaimana harga produk tersebut </a:t>
            </a:r>
            <a:endParaRPr lang="en-US" sz="2000" dirty="0"/>
          </a:p>
          <a:p>
            <a:pPr marL="906463" indent="-457200">
              <a:buFont typeface="+mj-lt"/>
              <a:buAutoNum type="alphaLcPeriod"/>
            </a:pPr>
            <a:r>
              <a:rPr lang="id-ID" sz="2000" dirty="0"/>
              <a:t>Bagaimana menjual produk tersebut </a:t>
            </a:r>
            <a:endParaRPr lang="en-US" sz="2000" dirty="0"/>
          </a:p>
          <a:p>
            <a:pPr marL="906463" indent="-457200">
              <a:buFont typeface="+mj-lt"/>
              <a:buAutoNum type="alphaLcPeriod"/>
            </a:pPr>
            <a:r>
              <a:rPr lang="id-ID" sz="2000" dirty="0"/>
              <a:t>Bagaimana untuk mendistribusikan produk-produk kepada pelanggan perusahaan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id-ID" sz="2000" dirty="0" smtClean="0">
              <a:latin typeface="+mj-lt"/>
            </a:endParaRPr>
          </a:p>
          <a:p>
            <a:pPr algn="just"/>
            <a:endParaRPr lang="en-US" sz="2000" dirty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id-ID" sz="2000" dirty="0">
              <a:latin typeface="+mj-lt"/>
            </a:endParaRPr>
          </a:p>
        </p:txBody>
      </p:sp>
      <p:pic>
        <p:nvPicPr>
          <p:cNvPr id="4" name="11.1">
            <a:hlinkClick r:id="" action="ppaction://media"/>
          </p:cNvPr>
          <p:cNvPicPr>
            <a:picLocks noRot="1" noChangeAspect="1"/>
          </p:cNvPicPr>
          <p:nvPr>
            <a:wavAudioFile r:embed="rId1" name="11.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Elemen Bauran Pemasaran Internasional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820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1.2">
            <a:hlinkClick r:id="" action="ppaction://media"/>
          </p:cNvPr>
          <p:cNvPicPr>
            <a:picLocks noRot="1" noChangeAspect="1"/>
          </p:cNvPicPr>
          <p:nvPr>
            <a:wavAudioFile r:embed="rId1" name="11.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2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Pemasaran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86000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i="1" dirty="0"/>
              <a:t>(becoming international), </a:t>
            </a:r>
            <a:r>
              <a:rPr lang="en-US" sz="1800" dirty="0" err="1"/>
              <a:t>tidaklah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begitu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id-ID" sz="1800" dirty="0"/>
              <a:t> m</a:t>
            </a:r>
            <a:r>
              <a:rPr lang="en-US" sz="1800" dirty="0" err="1"/>
              <a:t>elainkan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tahap</a:t>
            </a:r>
            <a:r>
              <a:rPr lang="id-ID" sz="1800" dirty="0"/>
              <a:t> yaitu:</a:t>
            </a:r>
          </a:p>
          <a:p>
            <a:pPr lvl="0" algn="just"/>
            <a:r>
              <a:rPr lang="en-US" sz="1800" i="1" dirty="0"/>
              <a:t>No Foreign Marketing</a:t>
            </a:r>
            <a:r>
              <a:rPr lang="id-ID" sz="1800" i="1" dirty="0"/>
              <a:t>. </a:t>
            </a:r>
            <a:r>
              <a:rPr lang="en-US" sz="1800" dirty="0"/>
              <a:t>Perusahaan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dunia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inisiatif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memasarkan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.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beredar</a:t>
            </a:r>
            <a:r>
              <a:rPr lang="en-US" sz="1800" dirty="0"/>
              <a:t> di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pesanan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, </a:t>
            </a:r>
            <a:r>
              <a:rPr lang="en-US" sz="1800" dirty="0" err="1"/>
              <a:t>pelanggan</a:t>
            </a:r>
            <a:r>
              <a:rPr lang="en-US" sz="1800" dirty="0"/>
              <a:t> </a:t>
            </a:r>
            <a:r>
              <a:rPr lang="en-US" sz="1800" dirty="0" err="1"/>
              <a:t>asing</a:t>
            </a:r>
            <a:r>
              <a:rPr lang="en-US" sz="1800" dirty="0"/>
              <a:t> </a:t>
            </a:r>
            <a:r>
              <a:rPr lang="en-US" sz="1800" dirty="0" err="1"/>
              <a:t>datang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eksportir</a:t>
            </a:r>
            <a:r>
              <a:rPr lang="en-US" sz="1800" dirty="0"/>
              <a:t>.</a:t>
            </a:r>
            <a:endParaRPr lang="id-ID" sz="1800" dirty="0"/>
          </a:p>
          <a:p>
            <a:pPr lvl="0" algn="just"/>
            <a:r>
              <a:rPr lang="en-US" sz="1800" i="1" dirty="0"/>
              <a:t>Infrequent Foreign Marketing</a:t>
            </a:r>
            <a:r>
              <a:rPr lang="id-ID" sz="1800" i="1" dirty="0"/>
              <a:t>. </a:t>
            </a:r>
            <a:r>
              <a:rPr lang="en-US" sz="1800" dirty="0"/>
              <a:t>Perusahaan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memasarkan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l</a:t>
            </a:r>
            <a:r>
              <a:rPr lang="id-ID" sz="1800" dirty="0"/>
              <a:t>u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kalau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surplus </a:t>
            </a:r>
            <a:r>
              <a:rPr lang="en-US" sz="1800" dirty="0" err="1"/>
              <a:t>produksi</a:t>
            </a:r>
            <a:r>
              <a:rPr lang="en-US" sz="1800" dirty="0"/>
              <a:t>.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 </a:t>
            </a: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menyerahnya</a:t>
            </a:r>
            <a:r>
              <a:rPr lang="en-US" sz="1800" dirty="0"/>
              <a:t>,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ditinggalkan</a:t>
            </a:r>
            <a:r>
              <a:rPr lang="en-US" sz="1800" dirty="0"/>
              <a:t>.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penyesuaian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produknya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.</a:t>
            </a:r>
            <a:endParaRPr lang="id-ID" sz="1800" dirty="0"/>
          </a:p>
          <a:p>
            <a:pPr lvl="0" algn="just"/>
            <a:r>
              <a:rPr lang="en-US" sz="1800" i="1" dirty="0"/>
              <a:t>Regular Foreign Marketing</a:t>
            </a:r>
            <a:r>
              <a:rPr lang="id-ID" sz="1800" i="1" dirty="0"/>
              <a:t>. </a:t>
            </a:r>
            <a:r>
              <a:rPr lang="en-US" sz="1800" dirty="0" err="1"/>
              <a:t>Produsen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memasarkan</a:t>
            </a:r>
            <a:r>
              <a:rPr lang="en-US" sz="1800" dirty="0"/>
              <a:t> </a:t>
            </a:r>
            <a:r>
              <a:rPr lang="en-US" sz="1800" dirty="0" err="1"/>
              <a:t>produknya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asing</a:t>
            </a:r>
            <a:r>
              <a:rPr lang="en-US" sz="1800" dirty="0"/>
              <a:t>. </a:t>
            </a:r>
            <a:r>
              <a:rPr lang="en-US" sz="1800" dirty="0" err="1"/>
              <a:t>Dipasarkan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penyalur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distributor </a:t>
            </a:r>
            <a:r>
              <a:rPr lang="en-US" sz="1800" dirty="0" err="1"/>
              <a:t>asing</a:t>
            </a:r>
            <a:r>
              <a:rPr lang="en-US" sz="1800" dirty="0"/>
              <a:t>. </a:t>
            </a:r>
            <a:r>
              <a:rPr lang="en-US" sz="1800" dirty="0" err="1"/>
              <a:t>Tujuannya</a:t>
            </a:r>
            <a:r>
              <a:rPr lang="en-US" sz="1800" dirty="0"/>
              <a:t> </a:t>
            </a:r>
            <a:r>
              <a:rPr lang="en-US" sz="1800" dirty="0" err="1"/>
              <a:t>memang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ekspansi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berusaha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keinginan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.</a:t>
            </a:r>
            <a:endParaRPr lang="id-ID" sz="1800" dirty="0"/>
          </a:p>
          <a:p>
            <a:pPr algn="just"/>
            <a:r>
              <a:rPr lang="en-US" sz="1800" i="1" dirty="0"/>
              <a:t>Global Marketing Operations</a:t>
            </a:r>
            <a:r>
              <a:rPr lang="id-ID" sz="1800" i="1" dirty="0"/>
              <a:t>. </a:t>
            </a:r>
            <a:r>
              <a:rPr lang="en-US" sz="1800" dirty="0" err="1"/>
              <a:t>Pada</a:t>
            </a:r>
            <a:r>
              <a:rPr lang="en-US" sz="1800" dirty="0"/>
              <a:t> phase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produsen</a:t>
            </a:r>
            <a:r>
              <a:rPr lang="en-US" sz="1800" dirty="0"/>
              <a:t> </a:t>
            </a:r>
            <a:r>
              <a:rPr lang="en-US" sz="1800" dirty="0" err="1"/>
              <a:t>benar-benar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terlibat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dunia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global. </a:t>
            </a:r>
            <a:r>
              <a:rPr lang="en-US" sz="1800" dirty="0" err="1"/>
              <a:t>Kegiatannya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sebatas</a:t>
            </a:r>
            <a:r>
              <a:rPr lang="en-US" sz="1800" dirty="0"/>
              <a:t> </a:t>
            </a:r>
            <a:r>
              <a:rPr lang="en-US" sz="1800" dirty="0" err="1"/>
              <a:t>pemasaran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merencanakan</a:t>
            </a:r>
            <a:r>
              <a:rPr lang="en-US" sz="1800" dirty="0"/>
              <a:t> </a:t>
            </a:r>
            <a:r>
              <a:rPr lang="en-US" sz="1800" dirty="0" err="1"/>
              <a:t>operasional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bersaing</a:t>
            </a:r>
            <a:r>
              <a:rPr lang="en-US" sz="1800" dirty="0"/>
              <a:t> di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dunia</a:t>
            </a:r>
            <a:r>
              <a:rPr lang="en-US" sz="1800" dirty="0"/>
              <a:t>.</a:t>
            </a:r>
            <a:endParaRPr lang="id-ID" sz="1800" dirty="0"/>
          </a:p>
        </p:txBody>
      </p:sp>
      <p:pic>
        <p:nvPicPr>
          <p:cNvPr id="6" name="11.3">
            <a:hlinkClick r:id="" action="ppaction://media"/>
          </p:cNvPr>
          <p:cNvPicPr>
            <a:picLocks noRot="1" noChangeAspect="1"/>
          </p:cNvPicPr>
          <p:nvPr>
            <a:wavAudioFile r:embed="rId1" name="11.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Faktor-faktor Kunci Keputusan Pemasaran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8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d-ID" sz="2000" dirty="0"/>
              <a:t>Standardisasi</a:t>
            </a:r>
            <a:r>
              <a:rPr lang="en-US" sz="2000" dirty="0"/>
              <a:t> </a:t>
            </a:r>
            <a:r>
              <a:rPr lang="id-ID" sz="2000" dirty="0"/>
              <a:t>dibandingkan</a:t>
            </a:r>
            <a:r>
              <a:rPr lang="en-US" sz="2000" dirty="0"/>
              <a:t> </a:t>
            </a:r>
            <a:r>
              <a:rPr lang="id-ID" sz="2000" dirty="0"/>
              <a:t>kustomisasi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K</a:t>
            </a:r>
            <a:r>
              <a:rPr lang="id-ID" sz="2000" dirty="0"/>
              <a:t>ekuatan hukum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F</a:t>
            </a:r>
            <a:r>
              <a:rPr lang="id-ID" sz="2000" dirty="0"/>
              <a:t>aktor ekonomi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id-ID" sz="2000" dirty="0"/>
              <a:t>Mengubah nilai tukar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id-ID" sz="2000" dirty="0"/>
              <a:t>Target pelanggan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</a:t>
            </a:r>
            <a:r>
              <a:rPr lang="id-ID" sz="2000" dirty="0"/>
              <a:t>engaruh budaya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</a:t>
            </a:r>
            <a:r>
              <a:rPr lang="id-ID" sz="2000" dirty="0"/>
              <a:t>ersaingan</a:t>
            </a:r>
          </a:p>
        </p:txBody>
      </p:sp>
      <p:pic>
        <p:nvPicPr>
          <p:cNvPr id="4" name="11.4">
            <a:hlinkClick r:id="" action="ppaction://media"/>
          </p:cNvPr>
          <p:cNvPicPr>
            <a:picLocks noRot="1" noChangeAspect="1"/>
          </p:cNvPicPr>
          <p:nvPr>
            <a:wavAudioFile r:embed="rId1" name="11.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48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Standar Pemasaran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1371600"/>
            <a:ext cx="333375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1600" b="1">
                <a:latin typeface="+mj-lt"/>
              </a:defRPr>
            </a:lvl1pPr>
            <a:lvl2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1600"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K</a:t>
            </a:r>
            <a:r>
              <a:rPr lang="id-ID" dirty="0"/>
              <a:t>euntungan</a:t>
            </a:r>
            <a:endParaRPr lang="en-US" dirty="0"/>
          </a:p>
          <a:p>
            <a:pPr lvl="1"/>
            <a:r>
              <a:rPr lang="id-ID" dirty="0"/>
              <a:t>Mengurangi biaya</a:t>
            </a:r>
            <a:r>
              <a:rPr lang="en-US" dirty="0"/>
              <a:t> p</a:t>
            </a:r>
            <a:r>
              <a:rPr lang="id-ID" dirty="0"/>
              <a:t>emasaran</a:t>
            </a:r>
            <a:endParaRPr lang="en-US" dirty="0"/>
          </a:p>
          <a:p>
            <a:pPr lvl="1"/>
            <a:r>
              <a:rPr lang="id-ID" dirty="0"/>
              <a:t>Memfasilitasi kendali terpusat pemasaran </a:t>
            </a:r>
            <a:endParaRPr lang="en-US" dirty="0"/>
          </a:p>
          <a:p>
            <a:pPr lvl="1"/>
            <a:r>
              <a:rPr lang="id-ID" dirty="0"/>
              <a:t>Meningkatkan efisiensi dalam R &amp; </a:t>
            </a:r>
            <a:r>
              <a:rPr lang="en-US" dirty="0"/>
              <a:t>D</a:t>
            </a:r>
          </a:p>
          <a:p>
            <a:pPr lvl="1"/>
            <a:r>
              <a:rPr lang="id-ID" dirty="0"/>
              <a:t>Hasil dalam skala ekonomi dalam produksi </a:t>
            </a:r>
            <a:endParaRPr lang="en-US" dirty="0"/>
          </a:p>
          <a:p>
            <a:pPr lvl="1"/>
            <a:r>
              <a:rPr lang="id-ID" dirty="0"/>
              <a:t>Mencerminkan kecenderungan menuju pasar global tunggal</a:t>
            </a:r>
          </a:p>
          <a:p>
            <a:pPr lvl="1"/>
            <a:r>
              <a:rPr lang="id-ID" dirty="0"/>
              <a:t>Mencerminkan kondisi yang berbeda dari penggunaan </a:t>
            </a:r>
            <a:endParaRPr lang="en-US" dirty="0"/>
          </a:p>
          <a:p>
            <a:pPr lvl="1"/>
            <a:r>
              <a:rPr lang="id-ID" dirty="0"/>
              <a:t>Mengakui perbedaan hukum/ perbedaan lokal dalam perilaku pembeli </a:t>
            </a:r>
            <a:endParaRPr lang="en-US" dirty="0"/>
          </a:p>
          <a:p>
            <a:pPr lvl="1"/>
            <a:r>
              <a:rPr lang="id-ID" dirty="0"/>
              <a:t>Account untuk perbedaan lain dalam pasar individu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0" y="1295400"/>
            <a:ext cx="347345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d-ID" sz="1600" b="1" dirty="0" smtClean="0">
                <a:latin typeface="+mj-lt"/>
              </a:rPr>
              <a:t>Kekuranga</a:t>
            </a:r>
            <a:r>
              <a:rPr lang="en-US" sz="1600" b="1" dirty="0" smtClean="0">
                <a:latin typeface="+mj-lt"/>
              </a:rPr>
              <a:t>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 smtClean="0">
                <a:latin typeface="+mj-lt"/>
              </a:rPr>
              <a:t>Mengabaikan kondisi yang berbeda dari penggunaan produk</a:t>
            </a:r>
            <a:endParaRPr lang="en-US" sz="16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 smtClean="0">
                <a:latin typeface="+mj-lt"/>
              </a:rPr>
              <a:t>Mengabaikan perbedaan hukum lokal </a:t>
            </a:r>
            <a:endParaRPr lang="en-US" sz="16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 smtClean="0">
                <a:latin typeface="+mj-lt"/>
              </a:rPr>
              <a:t>Mengabaikan perbedaan dalam pola perilaku pembeli</a:t>
            </a:r>
            <a:endParaRPr lang="en-US" sz="16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 smtClean="0">
                <a:latin typeface="+mj-lt"/>
              </a:rPr>
              <a:t>Menghambat inisiatif pemasaran lokal </a:t>
            </a:r>
            <a:br>
              <a:rPr lang="id-ID" sz="1600" dirty="0" smtClean="0">
                <a:latin typeface="+mj-lt"/>
              </a:rPr>
            </a:br>
            <a:r>
              <a:rPr lang="id-ID" sz="1600" dirty="0" smtClean="0">
                <a:latin typeface="+mj-lt"/>
              </a:rPr>
              <a:t>Mengabaikan perbedaan-perbedaan lain di pasar individu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/>
              <a:t>Meningkatkan </a:t>
            </a:r>
            <a:r>
              <a:rPr lang="id-ID" sz="1600" dirty="0" smtClean="0"/>
              <a:t>biaya/ </a:t>
            </a:r>
            <a:r>
              <a:rPr lang="id-ID" sz="1600" dirty="0"/>
              <a:t>inefisiensi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/>
              <a:t>Menghambat kontrol terpusat pemasaran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/>
              <a:t>Mengurangi skala ekonomi dalam produksi</a:t>
            </a:r>
            <a:endParaRPr lang="en-US" sz="1600" dirty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id-ID" sz="1600" dirty="0"/>
              <a:t>Mengabaikan kecenderungan menuju pasar global tunggal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1600" dirty="0" smtClean="0">
              <a:latin typeface="+mj-lt"/>
            </a:endParaRPr>
          </a:p>
        </p:txBody>
      </p:sp>
      <p:pic>
        <p:nvPicPr>
          <p:cNvPr id="6" name="11.5">
            <a:hlinkClick r:id="" action="ppaction://media"/>
          </p:cNvPr>
          <p:cNvPicPr>
            <a:picLocks noRot="1" noChangeAspect="1"/>
          </p:cNvPicPr>
          <p:nvPr>
            <a:wavAudioFile r:embed="rId1" name="11.5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3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1673</Words>
  <Application>Microsoft Office PowerPoint</Application>
  <PresentationFormat>On-screen Show (4:3)</PresentationFormat>
  <Paragraphs>223</Paragraphs>
  <Slides>22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Pemasaran Internasional</vt:lpstr>
      <vt:lpstr>Elemen Bauran Pemasaran Internasional</vt:lpstr>
      <vt:lpstr>Pemasaran Internasional</vt:lpstr>
      <vt:lpstr>Faktor-faktor Kunci Keputusan Pemasaran Internasional</vt:lpstr>
      <vt:lpstr>Standar Pemasaran Internasional</vt:lpstr>
      <vt:lpstr>Strategi Produk Internasional</vt:lpstr>
      <vt:lpstr>Strategi Harga Internasional</vt:lpstr>
      <vt:lpstr>Faktor-faktor yang Mempengaruhi Strategi Harga Pasar Internasional</vt:lpstr>
      <vt:lpstr>Risiko terhadap Strategi Harga Pasar Internasional</vt:lpstr>
      <vt:lpstr>Strategi Promosi Internasional</vt:lpstr>
      <vt:lpstr>Strategi Bauran Promosi Internasional</vt:lpstr>
      <vt:lpstr>Strategi Distribusi Internasional</vt:lpstr>
      <vt:lpstr>Dasar Saluran Distribusi Internasional</vt:lpstr>
      <vt:lpstr>Strategi Pemilihan Moda Angkutan Distribusi Internasional</vt:lpstr>
      <vt:lpstr>Strategi Pilihan Distribusi Internasional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5</cp:revision>
  <dcterms:created xsi:type="dcterms:W3CDTF">2014-09-17T02:37:25Z</dcterms:created>
  <dcterms:modified xsi:type="dcterms:W3CDTF">2014-09-19T07:48:05Z</dcterms:modified>
</cp:coreProperties>
</file>