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5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8D4E-093E-4BD3-B98B-DAE9E00CAB73}" type="datetimeFigureOut">
              <a:rPr lang="id-ID" smtClean="0"/>
              <a:pPr/>
              <a:t>21/09/2014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21FDD-FB96-4474-A456-1A87255CA6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B8F3E-0B6D-4C09-835F-9EEC5D21400B}" type="datetimeFigureOut">
              <a:rPr lang="id-ID" smtClean="0"/>
              <a:pPr/>
              <a:t>21/09/2014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D366-1131-4D22-B264-4E8BDE01E1A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D366-1131-4D22-B264-4E8BDE01E1A6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6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CAA5-10B7-47F4-A875-414E0C1BC79D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074" name="Picture 2" descr="https://encrypted-tbn2.gstatic.com/images?q=tbn:ANd9GcQRpqWbDCVkOrHALfZ19H2dOnh9ounvKJZDOHOnAfZT6vZzPRW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05000" cy="7810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QRpqWbDCVkOrHALfZ19H2dOnh9ounvKJZDOHOnAfZT6vZzPRW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78105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BISNIS INTERNASIONAL/SN642033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500174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solidFill>
                  <a:srgbClr val="00B0F0"/>
                </a:solidFill>
              </a:rPr>
              <a:t>BAB 10</a:t>
            </a:r>
          </a:p>
          <a:p>
            <a:pPr algn="ctr"/>
            <a:r>
              <a:rPr lang="id-ID" sz="4000" dirty="0" smtClean="0">
                <a:solidFill>
                  <a:srgbClr val="00B0F0"/>
                </a:solidFill>
              </a:rPr>
              <a:t>Kepemimpinan </a:t>
            </a:r>
            <a:r>
              <a:rPr lang="en-US" sz="4000" dirty="0" smtClean="0">
                <a:solidFill>
                  <a:srgbClr val="00B0F0"/>
                </a:solidFill>
              </a:rPr>
              <a:t>&amp;</a:t>
            </a:r>
            <a:r>
              <a:rPr lang="id-ID" sz="4000" dirty="0" smtClean="0">
                <a:solidFill>
                  <a:srgbClr val="00B0F0"/>
                </a:solidFill>
              </a:rPr>
              <a:t> Perilaku Kerja dalam </a:t>
            </a:r>
            <a:br>
              <a:rPr lang="id-ID" sz="4000" dirty="0" smtClean="0">
                <a:solidFill>
                  <a:srgbClr val="00B0F0"/>
                </a:solidFill>
              </a:rPr>
            </a:br>
            <a:r>
              <a:rPr lang="id-ID" sz="4000" dirty="0" smtClean="0">
                <a:solidFill>
                  <a:srgbClr val="00B0F0"/>
                </a:solidFill>
              </a:rPr>
              <a:t>Bisnis Internasional</a:t>
            </a:r>
            <a:endParaRPr lang="id-ID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Ciri-ciri Kepribadian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id-ID" sz="1800" dirty="0" smtClean="0">
                <a:latin typeface="+mj-lt"/>
              </a:rPr>
              <a:t>Ciri-ciri </a:t>
            </a:r>
            <a:r>
              <a:rPr lang="id-ID" sz="1800" dirty="0">
                <a:latin typeface="+mj-lt"/>
              </a:rPr>
              <a:t>terseburt diknenal dengan istilah </a:t>
            </a:r>
            <a:r>
              <a:rPr lang="id-ID" sz="1800" i="1" dirty="0">
                <a:latin typeface="+mj-lt"/>
              </a:rPr>
              <a:t>The Big Five Personality Traits</a:t>
            </a:r>
            <a:r>
              <a:rPr lang="id-ID" sz="1800" dirty="0">
                <a:latin typeface="+mj-lt"/>
              </a:rPr>
              <a:t> yaitu :</a:t>
            </a:r>
          </a:p>
          <a:p>
            <a:pPr lvl="0" algn="just"/>
            <a:r>
              <a:rPr lang="id-ID" sz="1800" i="1" dirty="0">
                <a:latin typeface="+mj-lt"/>
              </a:rPr>
              <a:t>Agreeablesness</a:t>
            </a:r>
            <a:r>
              <a:rPr lang="id-ID" sz="1800" dirty="0">
                <a:latin typeface="+mj-lt"/>
              </a:rPr>
              <a:t> (kemampuan bersosialisasi) yaitu menunjukan sifat bagaimana seseorang bergaul secara baik dengan orang lain seperti bersikap lembut, memahami, kooperatif sehingga mendapatkan umpan balik yang positif dari lingkungannya tersebut. </a:t>
            </a:r>
          </a:p>
          <a:p>
            <a:pPr lvl="0" algn="just"/>
            <a:r>
              <a:rPr lang="id-ID" sz="1800" i="1" dirty="0">
                <a:latin typeface="+mj-lt"/>
              </a:rPr>
              <a:t>Conscientiousness</a:t>
            </a:r>
            <a:r>
              <a:rPr lang="id-ID" sz="1800" dirty="0">
                <a:latin typeface="+mj-lt"/>
              </a:rPr>
              <a:t> (sifat berhati-hati) hal ini  akan menggambarkan kepribadian seseorang apakah ia adalah orang yang teratur, terorganisisr, memiliki disiplin tinggi, teliti dan bertanggung jawab dalam aktivitasnya.  </a:t>
            </a:r>
            <a:endParaRPr lang="id-ID" sz="1800" dirty="0" smtClean="0">
              <a:latin typeface="+mj-lt"/>
            </a:endParaRPr>
          </a:p>
          <a:p>
            <a:pPr lvl="0" algn="just"/>
            <a:r>
              <a:rPr lang="id-ID" sz="1800" i="1" dirty="0" smtClean="0">
                <a:latin typeface="+mj-lt"/>
              </a:rPr>
              <a:t>Emotional </a:t>
            </a:r>
            <a:r>
              <a:rPr lang="id-ID" sz="1800" i="1" dirty="0">
                <a:latin typeface="+mj-lt"/>
              </a:rPr>
              <a:t>stability</a:t>
            </a:r>
            <a:r>
              <a:rPr lang="id-ID" sz="1800" dirty="0">
                <a:latin typeface="+mj-lt"/>
              </a:rPr>
              <a:t> (kestabilan emosi) yaitu bagaimana seseorang untuk mengendalikan emosinya, orang yang emosinya stabil maka ia akan bersifat tenang, seimbang, tabah dan merasa aman, </a:t>
            </a:r>
            <a:r>
              <a:rPr lang="id-ID" sz="1800" dirty="0" smtClean="0">
                <a:latin typeface="+mj-lt"/>
              </a:rPr>
              <a:t>demikian sebaliknya </a:t>
            </a:r>
          </a:p>
          <a:p>
            <a:pPr lvl="0" algn="just"/>
            <a:r>
              <a:rPr lang="id-ID" sz="1800" i="1" dirty="0" smtClean="0">
                <a:latin typeface="+mj-lt"/>
              </a:rPr>
              <a:t>Extroversion </a:t>
            </a:r>
            <a:r>
              <a:rPr lang="id-ID" sz="1800" dirty="0">
                <a:latin typeface="+mj-lt"/>
              </a:rPr>
              <a:t>(eskstrovert) adalah tingkat kenyamanan seseorang dalam berhubungan dengan orang lain yang menunjukan seseorang mudah bergaul, komunikatif, tegas </a:t>
            </a:r>
            <a:r>
              <a:rPr lang="id-ID" sz="1800" dirty="0" smtClean="0">
                <a:latin typeface="+mj-lt"/>
              </a:rPr>
              <a:t>demikian pula sebaliknya. </a:t>
            </a:r>
            <a:endParaRPr lang="id-ID" sz="1800" dirty="0">
              <a:latin typeface="+mj-lt"/>
            </a:endParaRPr>
          </a:p>
          <a:p>
            <a:pPr lvl="0" algn="just"/>
            <a:r>
              <a:rPr lang="id-ID" sz="1800" i="1" dirty="0">
                <a:latin typeface="+mj-lt"/>
              </a:rPr>
              <a:t>Openness </a:t>
            </a:r>
            <a:r>
              <a:rPr lang="id-ID" sz="1800" dirty="0">
                <a:latin typeface="+mj-lt"/>
              </a:rPr>
              <a:t>(keterbukaan) menggambarkan sikap bagaimana seseorang menerima pendapat orang lain, mendengarkan orang lain dan menjalankan saran orang tersebut, </a:t>
            </a:r>
            <a:r>
              <a:rPr lang="id-ID" sz="1800" dirty="0" smtClean="0">
                <a:latin typeface="+mj-lt"/>
              </a:rPr>
              <a:t>sebaliknya </a:t>
            </a:r>
            <a:r>
              <a:rPr lang="id-ID" sz="1800" dirty="0">
                <a:latin typeface="+mj-lt"/>
              </a:rPr>
              <a:t>adalah sikap egois tidak mau mendengarkan pendapat orang lain.</a:t>
            </a:r>
          </a:p>
          <a:p>
            <a:pPr algn="just"/>
            <a:endParaRPr lang="en-US" sz="1800" dirty="0">
              <a:latin typeface="+mj-lt"/>
            </a:endParaRPr>
          </a:p>
          <a:p>
            <a:pPr algn="just"/>
            <a:endParaRPr lang="en-US" sz="1800" dirty="0">
              <a:latin typeface="+mj-lt"/>
            </a:endParaRPr>
          </a:p>
          <a:p>
            <a:pPr algn="just"/>
            <a:endParaRPr lang="id-ID" sz="1800" dirty="0" smtClean="0">
              <a:latin typeface="+mj-lt"/>
            </a:endParaRPr>
          </a:p>
          <a:p>
            <a:pPr marL="0" indent="0" algn="just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3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Ciri-ciri Kepribadian Lainnya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id-ID" sz="2000" dirty="0"/>
              <a:t>Ciri-ciri kepribadian lain yang mempengaruhi perilaku dalam organisasi. </a:t>
            </a:r>
            <a:endParaRPr lang="en-US" sz="2000" dirty="0" smtClean="0"/>
          </a:p>
          <a:p>
            <a:pPr marL="736092" lvl="1" indent="-342900">
              <a:buFont typeface="+mj-lt"/>
              <a:buAutoNum type="arabicParenR"/>
            </a:pPr>
            <a:r>
              <a:rPr lang="id-ID" sz="1600" dirty="0" smtClean="0"/>
              <a:t>Locus </a:t>
            </a:r>
            <a:r>
              <a:rPr lang="id-ID" sz="1600" dirty="0"/>
              <a:t>of control, </a:t>
            </a:r>
            <a:endParaRPr lang="en-US" sz="1600" dirty="0" smtClean="0"/>
          </a:p>
          <a:p>
            <a:pPr marL="736092" lvl="1" indent="-342900">
              <a:buFont typeface="+mj-lt"/>
              <a:buAutoNum type="arabicParenR"/>
            </a:pPr>
            <a:r>
              <a:rPr lang="en-US" sz="1600" dirty="0" smtClean="0"/>
              <a:t>Self-efficacy</a:t>
            </a:r>
            <a:r>
              <a:rPr lang="id-ID" sz="1600" dirty="0" smtClean="0"/>
              <a:t> </a:t>
            </a:r>
            <a:endParaRPr lang="en-US" sz="1600" dirty="0" smtClean="0"/>
          </a:p>
          <a:p>
            <a:pPr marL="736092" lvl="1" indent="-342900">
              <a:buFont typeface="+mj-lt"/>
              <a:buAutoNum type="arabicParenR"/>
            </a:pPr>
            <a:r>
              <a:rPr lang="id-ID" sz="1600" dirty="0" smtClean="0"/>
              <a:t>otoritarianisme</a:t>
            </a:r>
            <a:r>
              <a:rPr lang="id-ID" sz="1600" dirty="0"/>
              <a:t>, </a:t>
            </a:r>
            <a:endParaRPr lang="en-US" sz="1600" dirty="0" smtClean="0"/>
          </a:p>
          <a:p>
            <a:pPr marL="736092" lvl="1" indent="-342900">
              <a:buFont typeface="+mj-lt"/>
              <a:buAutoNum type="arabicParenR"/>
            </a:pPr>
            <a:r>
              <a:rPr lang="id-ID" sz="1600" dirty="0" smtClean="0"/>
              <a:t>Penghargaan </a:t>
            </a:r>
            <a:r>
              <a:rPr lang="id-ID" sz="1600" dirty="0"/>
              <a:t>diri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33600" y="3962400"/>
            <a:ext cx="32004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66FF"/>
              </a:gs>
              <a:gs pos="50000">
                <a:schemeClr val="bg1"/>
              </a:gs>
              <a:gs pos="100000">
                <a:srgbClr val="6666FF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1.Locus </a:t>
            </a:r>
            <a:r>
              <a:rPr lang="en-US" sz="1600" dirty="0"/>
              <a:t>of Control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486400" y="3962400"/>
            <a:ext cx="32004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33"/>
              </a:gs>
              <a:gs pos="50000">
                <a:schemeClr val="bg1"/>
              </a:gs>
              <a:gs pos="100000">
                <a:srgbClr val="33CC33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2.Self-efficacy</a:t>
            </a:r>
            <a:endParaRPr lang="en-US" sz="2000" dirty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133600" y="5181600"/>
            <a:ext cx="32004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CC"/>
              </a:gs>
              <a:gs pos="50000">
                <a:schemeClr val="bg1"/>
              </a:gs>
              <a:gs pos="100000">
                <a:srgbClr val="CC00CC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3.otoritarianisme</a:t>
            </a:r>
            <a:endParaRPr lang="en-US" sz="2000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486400" y="5181600"/>
            <a:ext cx="32004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4.Penghargaan </a:t>
            </a:r>
            <a:r>
              <a:rPr lang="en-US" sz="1600" dirty="0" err="1" smtClean="0"/>
              <a:t>diri</a:t>
            </a:r>
            <a:endParaRPr lang="en-US" sz="1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6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Model-model Pengambilan Keputusan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latin typeface="+mj-lt"/>
              </a:rPr>
              <a:t>Pengambilan keputusan adalah proses memilih salah satu alternatif dari serangkaian alternatif untuk mempromosikan pembuat keputusan tujuan. Model keputusan normatif (</a:t>
            </a:r>
            <a:r>
              <a:rPr lang="id-ID" sz="2000" i="1" dirty="0">
                <a:latin typeface="+mj-lt"/>
              </a:rPr>
              <a:t>normative model of decision making</a:t>
            </a:r>
            <a:r>
              <a:rPr lang="id-ID" sz="2000" dirty="0">
                <a:latin typeface="+mj-lt"/>
              </a:rPr>
              <a:t>) membuat menerapkan logika dan rasionalitas dalam membuat keputusan yang terbaik. Deskriptif model proses perilaku pengambilan keputusan (</a:t>
            </a:r>
            <a:r>
              <a:rPr lang="id-ID" sz="2000" i="1" dirty="0">
                <a:latin typeface="+mj-lt"/>
              </a:rPr>
              <a:t>d</a:t>
            </a:r>
            <a:r>
              <a:rPr lang="en-US" sz="2000" i="1" dirty="0" err="1">
                <a:latin typeface="+mj-lt"/>
              </a:rPr>
              <a:t>escriptive</a:t>
            </a:r>
            <a:r>
              <a:rPr lang="en-US" sz="2000" i="1" dirty="0">
                <a:latin typeface="+mj-lt"/>
              </a:rPr>
              <a:t> model of decision making</a:t>
            </a:r>
            <a:r>
              <a:rPr lang="id-ID" sz="2000" dirty="0">
                <a:latin typeface="+mj-lt"/>
              </a:rPr>
              <a:t>) membatasi kemampuan seorang manajer untuk selalu menjadi logis dan rasional. </a:t>
            </a:r>
            <a:endParaRPr lang="id-ID" sz="2000" dirty="0" smtClean="0">
              <a:latin typeface="+mj-lt"/>
            </a:endParaRPr>
          </a:p>
          <a:p>
            <a:pPr algn="just"/>
            <a:r>
              <a:rPr lang="id-ID" sz="2000" dirty="0" smtClean="0">
                <a:latin typeface="+mj-lt"/>
              </a:rPr>
              <a:t>Tahap-tahap </a:t>
            </a:r>
            <a:r>
              <a:rPr lang="id-ID" sz="2000" dirty="0">
                <a:latin typeface="+mj-lt"/>
              </a:rPr>
              <a:t>dalam model normatif: pengenalan masalah (</a:t>
            </a:r>
            <a:r>
              <a:rPr lang="id-ID" sz="2000" i="1" dirty="0">
                <a:latin typeface="+mj-lt"/>
              </a:rPr>
              <a:t>problem recognition</a:t>
            </a:r>
            <a:r>
              <a:rPr lang="id-ID" sz="2000" dirty="0">
                <a:latin typeface="+mj-lt"/>
              </a:rPr>
              <a:t>), identifikasi alternatif-laternatif (</a:t>
            </a:r>
            <a:r>
              <a:rPr lang="id-ID" sz="2000" i="1" dirty="0">
                <a:latin typeface="+mj-lt"/>
              </a:rPr>
              <a:t>identifying alternatives</a:t>
            </a:r>
            <a:r>
              <a:rPr lang="id-ID" sz="2000" dirty="0">
                <a:latin typeface="+mj-lt"/>
              </a:rPr>
              <a:t>), evaluasi berbagai alternatif (</a:t>
            </a:r>
            <a:r>
              <a:rPr lang="id-ID" sz="2000" i="1" dirty="0">
                <a:latin typeface="+mj-lt"/>
              </a:rPr>
              <a:t>evaluating alternatives</a:t>
            </a:r>
            <a:r>
              <a:rPr lang="id-ID" sz="2000" dirty="0">
                <a:latin typeface="+mj-lt"/>
              </a:rPr>
              <a:t>), pemilihan alternatif terbaik (</a:t>
            </a:r>
            <a:r>
              <a:rPr lang="id-ID" sz="2000" i="1" dirty="0">
                <a:latin typeface="+mj-lt"/>
              </a:rPr>
              <a:t>selecting the best alternative</a:t>
            </a:r>
            <a:r>
              <a:rPr lang="id-ID" sz="2000" dirty="0">
                <a:latin typeface="+mj-lt"/>
              </a:rPr>
              <a:t>), implementasi (</a:t>
            </a:r>
            <a:r>
              <a:rPr lang="id-ID" sz="2000" i="1" dirty="0">
                <a:latin typeface="+mj-lt"/>
              </a:rPr>
              <a:t>implementation</a:t>
            </a:r>
            <a:r>
              <a:rPr lang="id-ID" sz="2000" dirty="0">
                <a:latin typeface="+mj-lt"/>
              </a:rPr>
              <a:t>), tindak lajut dan evaluasi (</a:t>
            </a:r>
            <a:r>
              <a:rPr lang="id-ID" sz="2000" i="1" dirty="0">
                <a:latin typeface="+mj-lt"/>
              </a:rPr>
              <a:t>follow up and evaluation</a:t>
            </a:r>
            <a:r>
              <a:rPr lang="id-ID" sz="2000" dirty="0" smtClean="0">
                <a:latin typeface="+mj-lt"/>
              </a:rPr>
              <a:t>).</a:t>
            </a:r>
          </a:p>
          <a:p>
            <a:pPr algn="just"/>
            <a:r>
              <a:rPr lang="id-ID" sz="2000" dirty="0" smtClean="0">
                <a:latin typeface="+mj-lt"/>
              </a:rPr>
              <a:t>Faktor </a:t>
            </a:r>
            <a:r>
              <a:rPr lang="id-ID" sz="2000" dirty="0">
                <a:latin typeface="+mj-lt"/>
              </a:rPr>
              <a:t>budaya mempengaruhi di dalam pemilihan alternatif seperti dalam budaya individualistis (</a:t>
            </a:r>
            <a:r>
              <a:rPr lang="id-ID" sz="2000" i="1" dirty="0">
                <a:latin typeface="+mj-lt"/>
              </a:rPr>
              <a:t>individualistic culture)</a:t>
            </a:r>
            <a:r>
              <a:rPr lang="id-ID" sz="2000" dirty="0">
                <a:latin typeface="+mj-lt"/>
              </a:rPr>
              <a:t>, </a:t>
            </a:r>
            <a:r>
              <a:rPr lang="id-ID" sz="2000" dirty="0" smtClean="0">
                <a:latin typeface="+mj-lt"/>
              </a:rPr>
              <a:t>budaya </a:t>
            </a:r>
            <a:r>
              <a:rPr lang="id-ID" sz="2000" dirty="0">
                <a:latin typeface="+mj-lt"/>
              </a:rPr>
              <a:t>kolektif (</a:t>
            </a:r>
            <a:r>
              <a:rPr lang="id-ID" sz="2000" i="1" dirty="0">
                <a:latin typeface="+mj-lt"/>
              </a:rPr>
              <a:t>collectivistic culture</a:t>
            </a:r>
            <a:r>
              <a:rPr lang="id-ID" sz="2000" dirty="0">
                <a:latin typeface="+mj-lt"/>
              </a:rPr>
              <a:t>), </a:t>
            </a:r>
            <a:r>
              <a:rPr lang="id-ID" sz="2000" dirty="0" smtClean="0">
                <a:latin typeface="+mj-lt"/>
              </a:rPr>
              <a:t>budaya </a:t>
            </a:r>
            <a:r>
              <a:rPr lang="id-ID" sz="2000" dirty="0">
                <a:latin typeface="+mj-lt"/>
              </a:rPr>
              <a:t>yang menghormati kekuasaan (</a:t>
            </a:r>
            <a:r>
              <a:rPr lang="id-ID" sz="2000" i="1" dirty="0">
                <a:latin typeface="+mj-lt"/>
              </a:rPr>
              <a:t>power-respecting culture</a:t>
            </a:r>
            <a:r>
              <a:rPr lang="id-ID" sz="2000" dirty="0" smtClean="0">
                <a:latin typeface="+mj-lt"/>
              </a:rPr>
              <a:t>).</a:t>
            </a:r>
            <a:endParaRPr lang="id-ID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6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Model-model Pengambilan Keputusan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4950" y="795337"/>
            <a:ext cx="6132513" cy="537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Tahapan Model Normatif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44575"/>
            <a:ext cx="8229600" cy="477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2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Kelompok dan Tim dalam </a:t>
            </a:r>
            <a:br>
              <a:rPr lang="id-ID" dirty="0" smtClean="0">
                <a:solidFill>
                  <a:srgbClr val="00B0F0"/>
                </a:solidFill>
              </a:rPr>
            </a:br>
            <a:r>
              <a:rPr lang="id-ID" dirty="0" smtClean="0">
                <a:solidFill>
                  <a:srgbClr val="00B0F0"/>
                </a:solidFill>
              </a:rPr>
              <a:t>Bisnis Internasional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latin typeface="+mj-lt"/>
              </a:rPr>
              <a:t>Kelompok (</a:t>
            </a:r>
            <a:r>
              <a:rPr lang="id-ID" sz="2000" i="1" dirty="0">
                <a:latin typeface="+mj-lt"/>
              </a:rPr>
              <a:t>group</a:t>
            </a:r>
            <a:r>
              <a:rPr lang="id-ID" sz="2000" dirty="0">
                <a:latin typeface="+mj-lt"/>
              </a:rPr>
              <a:t>) adalah kumpulan orang-orang yang bekerja bersama-sama untuk mencapai tujuan yang sama, sedangkan tim (</a:t>
            </a:r>
            <a:r>
              <a:rPr lang="id-ID" sz="2000" i="1" dirty="0">
                <a:latin typeface="+mj-lt"/>
              </a:rPr>
              <a:t>team</a:t>
            </a:r>
            <a:r>
              <a:rPr lang="id-ID" sz="2000" dirty="0">
                <a:latin typeface="+mj-lt"/>
              </a:rPr>
              <a:t>) adalah jenis tertentu dari kelompok yang bertanggung jawab untuk bekerja sendiri. Struktur peran tim yang efisien memiliki ciri-ciri: norma memperkuat kinerja tinggi, benar-benar adalah kepemimpinan yang kohesif, dukungan informal terhadap pencapaian tujuan perusahaan, berpotensi mencapai efektivitas yang maksimum</a:t>
            </a:r>
            <a:r>
              <a:rPr lang="id-ID" sz="2000" dirty="0" smtClean="0">
                <a:latin typeface="+mj-lt"/>
              </a:rPr>
              <a:t>.</a:t>
            </a:r>
          </a:p>
          <a:p>
            <a:pPr algn="just"/>
            <a:r>
              <a:rPr lang="id-ID" sz="2000" dirty="0">
                <a:latin typeface="+mj-lt"/>
              </a:rPr>
              <a:t>Karakteristik tim yang mapan/ dewasa (</a:t>
            </a:r>
            <a:r>
              <a:rPr lang="id-ID" sz="2000" i="1" dirty="0">
                <a:latin typeface="+mj-lt"/>
              </a:rPr>
              <a:t>mature</a:t>
            </a:r>
            <a:r>
              <a:rPr lang="id-ID" sz="2000" dirty="0">
                <a:latin typeface="+mj-lt"/>
              </a:rPr>
              <a:t>) adalah sebagai berikut:</a:t>
            </a:r>
          </a:p>
          <a:p>
            <a:pPr marL="906463" lvl="0" indent="-457200" algn="just">
              <a:buFont typeface="+mj-lt"/>
              <a:buAutoNum type="arabicPeriod"/>
            </a:pPr>
            <a:r>
              <a:rPr lang="id-ID" sz="2000" dirty="0">
                <a:latin typeface="+mj-lt"/>
              </a:rPr>
              <a:t>Mengembangkan struktur peran didefinisikan dengan baik. </a:t>
            </a:r>
            <a:endParaRPr lang="id-ID" sz="2000" dirty="0" smtClean="0">
              <a:latin typeface="+mj-lt"/>
            </a:endParaRPr>
          </a:p>
          <a:p>
            <a:pPr marL="906463" lvl="0" indent="-457200" algn="just">
              <a:buFont typeface="+mj-lt"/>
              <a:buAutoNum type="arabicPeriod"/>
            </a:pPr>
            <a:r>
              <a:rPr lang="id-ID" sz="2000" dirty="0" smtClean="0">
                <a:latin typeface="+mj-lt"/>
              </a:rPr>
              <a:t>Menetapkan </a:t>
            </a:r>
            <a:r>
              <a:rPr lang="id-ID" sz="2000" dirty="0">
                <a:latin typeface="+mj-lt"/>
              </a:rPr>
              <a:t>norma-norma bagi para anggotanya. </a:t>
            </a:r>
            <a:endParaRPr lang="id-ID" sz="2000" dirty="0" smtClean="0">
              <a:latin typeface="+mj-lt"/>
            </a:endParaRPr>
          </a:p>
          <a:p>
            <a:pPr marL="906463" lvl="0" indent="-457200" algn="just">
              <a:buFont typeface="+mj-lt"/>
              <a:buAutoNum type="arabicPeriod"/>
            </a:pPr>
            <a:r>
              <a:rPr lang="id-ID" sz="2000" dirty="0" smtClean="0">
                <a:latin typeface="+mj-lt"/>
              </a:rPr>
              <a:t>Kohesif</a:t>
            </a:r>
            <a:r>
              <a:rPr lang="id-ID" sz="2000" dirty="0">
                <a:latin typeface="+mj-lt"/>
              </a:rPr>
              <a:t>. </a:t>
            </a:r>
            <a:endParaRPr lang="id-ID" sz="2000" dirty="0" smtClean="0">
              <a:latin typeface="+mj-lt"/>
            </a:endParaRPr>
          </a:p>
          <a:p>
            <a:pPr marL="906463" lvl="0" indent="-457200" algn="just"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Mengidentifikasi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pemimpin</a:t>
            </a:r>
            <a:r>
              <a:rPr lang="en-US" sz="2000" dirty="0">
                <a:latin typeface="+mj-lt"/>
              </a:rPr>
              <a:t> informal </a:t>
            </a:r>
            <a:r>
              <a:rPr lang="en-US" sz="2000" dirty="0" err="1">
                <a:latin typeface="+mj-lt"/>
              </a:rPr>
              <a:t>anggota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mereka</a:t>
            </a:r>
            <a:r>
              <a:rPr lang="en-US" sz="2000" dirty="0">
                <a:latin typeface="+mj-lt"/>
              </a:rPr>
              <a:t>. </a:t>
            </a:r>
            <a:endParaRPr lang="id-ID" sz="20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5334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EVALUASI  MAHASISWA</a:t>
            </a:r>
          </a:p>
          <a:p>
            <a:pPr algn="ctr"/>
            <a:r>
              <a:rPr lang="id-ID" dirty="0" smtClean="0">
                <a:solidFill>
                  <a:srgbClr val="00B0F0"/>
                </a:solidFill>
              </a:rPr>
              <a:t>Kepemimpinan </a:t>
            </a:r>
            <a:r>
              <a:rPr lang="en-US" dirty="0" smtClean="0">
                <a:solidFill>
                  <a:srgbClr val="00B0F0"/>
                </a:solidFill>
              </a:rPr>
              <a:t>&amp;</a:t>
            </a:r>
            <a:r>
              <a:rPr lang="id-ID" dirty="0" smtClean="0">
                <a:solidFill>
                  <a:srgbClr val="00B0F0"/>
                </a:solidFill>
              </a:rPr>
              <a:t> Perilaku Kerja dalam </a:t>
            </a:r>
            <a:br>
              <a:rPr lang="id-ID" dirty="0" smtClean="0">
                <a:solidFill>
                  <a:srgbClr val="00B0F0"/>
                </a:solidFill>
              </a:rPr>
            </a:br>
            <a:r>
              <a:rPr lang="id-ID" dirty="0" smtClean="0">
                <a:solidFill>
                  <a:srgbClr val="00B0F0"/>
                </a:solidFill>
              </a:rPr>
              <a:t>Bisnis Internasional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785926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Jawablah Pertanyaan di Bawah Ini !!!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5992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Kumpulan orang-orang yang bekerja bersama-sama untuk mencapai tujuan yang sama disebut: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Team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Kelompok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Organisasi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Perusahaan</a:t>
            </a: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smtClean="0"/>
              <a:t>Serangkaian psikologis atribut yang relatif stabil yang membedakan satu orang dari yang lain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a) Self-effifacy</a:t>
            </a:r>
          </a:p>
          <a:p>
            <a:pPr marL="542925" indent="-271463"/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ahoma" pitchFamily="34" charset="0"/>
                <a:cs typeface="Arial" pitchFamily="34" charset="0"/>
              </a:rPr>
              <a:t>b) Personality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Self esteem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d) Leadership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42918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Tingkat kenyamanan seseorang dalam berhubungan dengan orang lain yang menunjukan seseorang mudah bergaul, komunikatif, tegas demikian pula sebaliknya disebut 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Ekstrovert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Introvert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Opennes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Agreableness</a:t>
            </a: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smtClean="0"/>
              <a:t>Ciri-ciri kepribadian yang mempengaruhi organisasi: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a) Locus of control</a:t>
            </a: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b) Self Effifacy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Otoritarianisme</a:t>
            </a:r>
          </a:p>
          <a:p>
            <a:pPr marL="542925" indent="-271463"/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ahoma" pitchFamily="34" charset="0"/>
                <a:cs typeface="Arial" pitchFamily="34" charset="0"/>
              </a:rPr>
              <a:t>d) Semua Benar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81439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Tujuan Intruksional Umum</a:t>
            </a:r>
          </a:p>
          <a:p>
            <a:r>
              <a:rPr lang="id-ID" sz="2000" dirty="0" smtClean="0"/>
              <a:t>Mahasiswa mampu menjelaskan dan menganalisis implementasi Bisnis Internasional.</a:t>
            </a:r>
          </a:p>
          <a:p>
            <a:endParaRPr lang="id-ID" sz="2000" b="1" dirty="0" smtClean="0"/>
          </a:p>
          <a:p>
            <a:r>
              <a:rPr lang="id-ID" sz="2000" dirty="0" smtClean="0"/>
              <a:t>Tujuan Intruksional Khusus</a:t>
            </a:r>
          </a:p>
          <a:p>
            <a:r>
              <a:rPr lang="id-ID" sz="2000" dirty="0" smtClean="0"/>
              <a:t>Setelah mempelajari bab ini, Anda diharapkan mampu :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Mengidentifikasi keanekaragaman perilaku karyawan dari berbagai negara dalam bisnis internasional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Memahami kepemimpinan dari manajer dalam bisnis internasional dari latar belakang kepribadian individu yang berbeda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Menjelaskan perbedaan keanekaragaman prilaku individu antar negara dalam bisnis internasional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447800" y="5334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PRE TEST</a:t>
            </a:r>
          </a:p>
          <a:p>
            <a:pPr algn="ctr"/>
            <a:r>
              <a:rPr lang="id-ID" dirty="0" smtClean="0">
                <a:solidFill>
                  <a:srgbClr val="00B0F0"/>
                </a:solidFill>
              </a:rPr>
              <a:t>Kepemimpinan </a:t>
            </a:r>
            <a:r>
              <a:rPr lang="en-US" dirty="0" smtClean="0">
                <a:solidFill>
                  <a:srgbClr val="00B0F0"/>
                </a:solidFill>
              </a:rPr>
              <a:t>&amp;</a:t>
            </a:r>
            <a:r>
              <a:rPr lang="id-ID" dirty="0" smtClean="0">
                <a:solidFill>
                  <a:srgbClr val="00B0F0"/>
                </a:solidFill>
              </a:rPr>
              <a:t> Perilaku Kerja dalam </a:t>
            </a:r>
            <a:br>
              <a:rPr lang="id-ID" dirty="0" smtClean="0">
                <a:solidFill>
                  <a:srgbClr val="00B0F0"/>
                </a:solidFill>
              </a:rPr>
            </a:br>
            <a:r>
              <a:rPr lang="id-ID" dirty="0" smtClean="0">
                <a:solidFill>
                  <a:srgbClr val="00B0F0"/>
                </a:solidFill>
              </a:rPr>
              <a:t>Bisnis Internasional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85926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Jawablah Pertanyaan di Bawah Ini !!!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5992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Kumpulan orang-orang yang bekerja bersama-sama untuk mencapai tujuan yang sama disebut: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Team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Kelompok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Organisasi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Perusahaan</a:t>
            </a: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smtClean="0"/>
              <a:t>Serangkaian psikologis atribut yang relatif stabil yang membedakan satu orang dari yang lain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a) Self-effifacy</a:t>
            </a:r>
          </a:p>
          <a:p>
            <a:pPr marL="542925" indent="-271463"/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ahoma" pitchFamily="34" charset="0"/>
                <a:cs typeface="Arial" pitchFamily="34" charset="0"/>
              </a:rPr>
              <a:t>b) Personality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Self esteem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d) Leadership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Tingkat kenyamanan seseorang dalam berhubungan dengan orang lain yang menunjukan seseorang mudah bergaul, komunikatif, tegas demikian pula sebaliknya disebut 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Ekstrovert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Introvert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Opennes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Agreableness</a:t>
            </a: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smtClean="0"/>
              <a:t>Ciri-ciri kepribadian yang mempengaruhi organisasi: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a) Locus of control</a:t>
            </a: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b) Self Effifacy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Otoritarianisme</a:t>
            </a:r>
          </a:p>
          <a:p>
            <a:pPr marL="542925" indent="-271463"/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ahoma" pitchFamily="34" charset="0"/>
                <a:cs typeface="Arial" pitchFamily="34" charset="0"/>
              </a:rPr>
              <a:t>d) Semua Benar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dirty="0" smtClean="0"/>
              <a:t> Karakteristik </a:t>
            </a:r>
            <a:r>
              <a:rPr lang="id-ID" dirty="0" smtClean="0"/>
              <a:t>tim yang mapan/ dewasa (</a:t>
            </a:r>
            <a:r>
              <a:rPr lang="id-ID" i="1" dirty="0" smtClean="0"/>
              <a:t>mature</a:t>
            </a:r>
            <a:r>
              <a:rPr lang="id-ID" dirty="0" smtClean="0"/>
              <a:t>) adalah sebagai </a:t>
            </a:r>
            <a:r>
              <a:rPr lang="id-ID" dirty="0" smtClean="0"/>
              <a:t>berikut, kecuali:</a:t>
            </a:r>
            <a:endParaRPr lang="id-ID" dirty="0" smtClean="0"/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/>
              <a:t>Mengembangkan struktur peran didefinisikan dengan baik. </a:t>
            </a:r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/>
              <a:t>Menetapkan norma-norma bagi para anggotanya. </a:t>
            </a:r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Mengambil keputusan dengan cepat</a:t>
            </a:r>
            <a:endParaRPr lang="id-ID" dirty="0" smtClean="0">
              <a:solidFill>
                <a:srgbClr val="FF0000"/>
              </a:solidFill>
            </a:endParaRPr>
          </a:p>
          <a:p>
            <a:pPr marL="906463" lvl="0" indent="-457200" algn="just">
              <a:buFont typeface="+mj-lt"/>
              <a:buAutoNum type="alphaLcParenR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informal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id-ID" dirty="0" smtClean="0"/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err="1" smtClean="0"/>
              <a:t>K</a:t>
            </a:r>
            <a:r>
              <a:rPr lang="en-US" dirty="0" err="1" smtClean="0"/>
              <a:t>epercayaan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id-ID" dirty="0" smtClean="0"/>
              <a:t> </a:t>
            </a:r>
            <a:r>
              <a:rPr lang="id-ID" dirty="0" smtClean="0"/>
              <a:t>disebut:</a:t>
            </a:r>
          </a:p>
          <a:p>
            <a:pPr marL="271463" lvl="1" indent="-271463"/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	</a:t>
            </a:r>
            <a:r>
              <a:rPr lang="id-ID" dirty="0" smtClean="0">
                <a:ea typeface="Tahoma" pitchFamily="34" charset="0"/>
                <a:cs typeface="Arial" pitchFamily="34" charset="0"/>
              </a:rPr>
              <a:t>a</a:t>
            </a:r>
            <a:r>
              <a:rPr lang="id-ID" dirty="0" smtClean="0">
                <a:ea typeface="Tahoma" pitchFamily="34" charset="0"/>
                <a:cs typeface="Arial" pitchFamily="34" charset="0"/>
              </a:rPr>
              <a:t>) </a:t>
            </a:r>
            <a:r>
              <a:rPr lang="id-ID" i="1" dirty="0" smtClean="0"/>
              <a:t>Authoritarianism</a:t>
            </a:r>
            <a:r>
              <a:rPr lang="id-ID" dirty="0" smtClean="0"/>
              <a:t> (autoritarian) 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b) Self Effifacy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</a:t>
            </a: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Self esteem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d) </a:t>
            </a:r>
            <a:r>
              <a:rPr lang="id-ID" dirty="0" smtClean="0">
                <a:ea typeface="Tahoma" pitchFamily="34" charset="0"/>
                <a:cs typeface="Arial" pitchFamily="34" charset="0"/>
              </a:rPr>
              <a:t>leadership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 algn="just">
              <a:buFont typeface="Wingdings" pitchFamily="2" charset="2"/>
              <a:buChar char="q"/>
            </a:pPr>
            <a:r>
              <a:rPr lang="id-ID" dirty="0" smtClean="0"/>
              <a:t>Sikap </a:t>
            </a:r>
            <a:r>
              <a:rPr lang="id-ID" dirty="0" smtClean="0"/>
              <a:t>bagaimana seseorang menerima pendapat orang lain, mendengarkan orang lain dan menjalankan saran orang tersebut, sebaliknya adalah sikap egois tidak mau mendengarkan pendapat orang </a:t>
            </a:r>
            <a:r>
              <a:rPr lang="id-ID" dirty="0" smtClean="0"/>
              <a:t>lain disebut :</a:t>
            </a:r>
            <a:endParaRPr lang="id-ID" dirty="0" smtClean="0"/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/>
              <a:t>introvert</a:t>
            </a:r>
            <a:endParaRPr lang="id-ID" dirty="0" smtClean="0"/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openess</a:t>
            </a:r>
            <a:endParaRPr lang="id-ID" dirty="0" smtClean="0">
              <a:solidFill>
                <a:srgbClr val="FF0000"/>
              </a:solidFill>
            </a:endParaRPr>
          </a:p>
          <a:p>
            <a:pPr marL="906463" lvl="0" indent="-457200" algn="just">
              <a:buFont typeface="+mj-lt"/>
              <a:buAutoNum type="alphaLcParenR"/>
            </a:pPr>
            <a:r>
              <a:rPr lang="id-ID" dirty="0" smtClean="0"/>
              <a:t>ekstrovert</a:t>
            </a:r>
            <a:endParaRPr lang="id-ID" dirty="0" smtClean="0"/>
          </a:p>
          <a:p>
            <a:pPr marL="906463" lvl="0" indent="-457200" algn="just"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emua benar</a:t>
            </a:r>
            <a:endParaRPr lang="id-ID" dirty="0" smtClean="0"/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/>
            <a:endParaRPr lang="id-ID" dirty="0" smtClean="0">
              <a:cs typeface="Arial" pitchFamily="34" charset="0"/>
            </a:endParaRPr>
          </a:p>
          <a:p>
            <a:pPr marL="271463" lvl="1" indent="-271463">
              <a:buFont typeface="Wingdings" pitchFamily="2" charset="2"/>
              <a:buChar char="q"/>
            </a:pPr>
            <a:r>
              <a:rPr lang="id-ID" dirty="0" smtClean="0"/>
              <a:t>P</a:t>
            </a:r>
            <a:r>
              <a:rPr lang="id-ID" dirty="0" smtClean="0"/>
              <a:t>ercaya </a:t>
            </a:r>
            <a:r>
              <a:rPr lang="id-ID" dirty="0" smtClean="0"/>
              <a:t>bahwa perbedaan kekuatan dan status sesuai dalam sistem-sistem hierarki sosial seperti organisasi </a:t>
            </a:r>
            <a:r>
              <a:rPr lang="id-ID" dirty="0" smtClean="0"/>
              <a:t>bisnis</a:t>
            </a:r>
            <a:r>
              <a:rPr lang="id-ID" dirty="0" smtClean="0"/>
              <a:t> </a:t>
            </a:r>
            <a:r>
              <a:rPr lang="id-ID" dirty="0" smtClean="0"/>
              <a:t>disebut 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614362" indent="-342900"/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a) </a:t>
            </a:r>
            <a:r>
              <a:rPr lang="id-ID" i="1" dirty="0" smtClean="0">
                <a:solidFill>
                  <a:srgbClr val="FF0000"/>
                </a:solidFill>
              </a:rPr>
              <a:t>Authoritarianism</a:t>
            </a:r>
            <a:r>
              <a:rPr lang="id-ID" dirty="0" smtClean="0">
                <a:solidFill>
                  <a:srgbClr val="FF0000"/>
                </a:solidFill>
              </a:rPr>
              <a:t> (autoritarian) 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614362" indent="-342900"/>
            <a:r>
              <a:rPr lang="id-ID" dirty="0" smtClean="0">
                <a:ea typeface="Tahoma" pitchFamily="34" charset="0"/>
                <a:cs typeface="Arial" pitchFamily="34" charset="0"/>
              </a:rPr>
              <a:t>b) Self Effifacy</a:t>
            </a: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c) </a:t>
            </a:r>
            <a:r>
              <a:rPr lang="id-ID" dirty="0" smtClean="0">
                <a:ea typeface="Tahoma" pitchFamily="34" charset="0"/>
                <a:cs typeface="Arial" pitchFamily="34" charset="0"/>
              </a:rPr>
              <a:t>Self esteem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/>
            <a:r>
              <a:rPr lang="id-ID" dirty="0" smtClean="0">
                <a:ea typeface="Tahoma" pitchFamily="34" charset="0"/>
                <a:cs typeface="Arial" pitchFamily="34" charset="0"/>
              </a:rPr>
              <a:t>d) </a:t>
            </a:r>
            <a:r>
              <a:rPr lang="id-ID" dirty="0" smtClean="0">
                <a:ea typeface="Tahoma" pitchFamily="34" charset="0"/>
                <a:cs typeface="Arial" pitchFamily="34" charset="0"/>
              </a:rPr>
              <a:t>leadership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dirty="0">
                <a:solidFill>
                  <a:srgbClr val="00B0F0"/>
                </a:solidFill>
              </a:rPr>
              <a:t>Kepemimpinan </a:t>
            </a:r>
            <a:r>
              <a:rPr lang="en-US" sz="4000" dirty="0">
                <a:solidFill>
                  <a:srgbClr val="00B0F0"/>
                </a:solidFill>
              </a:rPr>
              <a:t>&amp;</a:t>
            </a:r>
            <a:r>
              <a:rPr lang="id-ID" sz="4000" dirty="0">
                <a:solidFill>
                  <a:srgbClr val="00B0F0"/>
                </a:solidFill>
              </a:rPr>
              <a:t> </a:t>
            </a:r>
            <a:r>
              <a:rPr lang="id-ID" sz="4000" dirty="0" smtClean="0">
                <a:solidFill>
                  <a:srgbClr val="00B0F0"/>
                </a:solidFill>
              </a:rPr>
              <a:t>Perilaku Kerja dalam </a:t>
            </a:r>
            <a:br>
              <a:rPr lang="id-ID" sz="4000" dirty="0" smtClean="0">
                <a:solidFill>
                  <a:srgbClr val="00B0F0"/>
                </a:solidFill>
              </a:rPr>
            </a:br>
            <a:r>
              <a:rPr lang="id-ID" sz="4000" dirty="0" smtClean="0">
                <a:solidFill>
                  <a:srgbClr val="00B0F0"/>
                </a:solidFill>
              </a:rPr>
              <a:t>Bisnis </a:t>
            </a:r>
            <a:r>
              <a:rPr lang="id-ID" sz="4000" dirty="0">
                <a:solidFill>
                  <a:srgbClr val="00B0F0"/>
                </a:solidFill>
              </a:rPr>
              <a:t>Internasional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id-ID" dirty="0"/>
              <a:t>Dimensi Mempengaruhi Perilaku Individu </a:t>
            </a:r>
            <a:endParaRPr lang="en-US" dirty="0"/>
          </a:p>
          <a:p>
            <a:r>
              <a:rPr lang="id-ID" dirty="0"/>
              <a:t>kepribadian </a:t>
            </a:r>
            <a:endParaRPr lang="en-US" dirty="0"/>
          </a:p>
          <a:p>
            <a:pPr lvl="1"/>
            <a:r>
              <a:rPr lang="id-ID" dirty="0"/>
              <a:t>Sifat Kepribadian Bi</a:t>
            </a:r>
            <a:r>
              <a:rPr lang="en-US" dirty="0"/>
              <a:t>g </a:t>
            </a:r>
            <a:r>
              <a:rPr lang="id-ID" dirty="0"/>
              <a:t>Five </a:t>
            </a:r>
            <a:endParaRPr lang="en-US" dirty="0"/>
          </a:p>
          <a:p>
            <a:pPr lvl="1"/>
            <a:r>
              <a:rPr lang="id-ID" dirty="0"/>
              <a:t>Sifat Kepribadian Lainnya</a:t>
            </a:r>
            <a:endParaRPr lang="en-US" dirty="0"/>
          </a:p>
          <a:p>
            <a:r>
              <a:rPr lang="id-ID" dirty="0"/>
              <a:t>Sikap seluruh Budaya </a:t>
            </a:r>
            <a:endParaRPr lang="en-US" dirty="0"/>
          </a:p>
          <a:p>
            <a:r>
              <a:rPr lang="id-ID" dirty="0"/>
              <a:t>Teori Motivasi </a:t>
            </a:r>
            <a:endParaRPr lang="en-US" dirty="0"/>
          </a:p>
          <a:p>
            <a:pPr lvl="1"/>
            <a:r>
              <a:rPr lang="id-ID" dirty="0"/>
              <a:t>Model berbasis Perlu </a:t>
            </a:r>
            <a:endParaRPr lang="en-US" dirty="0"/>
          </a:p>
          <a:p>
            <a:pPr lvl="1"/>
            <a:r>
              <a:rPr lang="id-ID" dirty="0"/>
              <a:t>Proses berbasis model </a:t>
            </a:r>
            <a:endParaRPr lang="en-US" dirty="0"/>
          </a:p>
          <a:p>
            <a:pPr lvl="1"/>
            <a:r>
              <a:rPr lang="id-ID" dirty="0"/>
              <a:t>Model penguatan</a:t>
            </a:r>
          </a:p>
          <a:p>
            <a:r>
              <a:rPr lang="id-ID" dirty="0"/>
              <a:t>Kepemimpinan dan Manajemen </a:t>
            </a:r>
            <a:endParaRPr lang="en-US" dirty="0"/>
          </a:p>
          <a:p>
            <a:r>
              <a:rPr lang="id-ID" dirty="0"/>
              <a:t>Peran Manajer di seluruh Budaya </a:t>
            </a:r>
            <a:endParaRPr lang="en-US" dirty="0"/>
          </a:p>
          <a:p>
            <a:r>
              <a:rPr lang="id-ID" dirty="0"/>
              <a:t>Model Pengambilan Keputusan </a:t>
            </a:r>
            <a:endParaRPr lang="en-US" dirty="0"/>
          </a:p>
          <a:p>
            <a:pPr lvl="1"/>
            <a:r>
              <a:rPr lang="id-ID" dirty="0"/>
              <a:t>Model normatif </a:t>
            </a:r>
            <a:endParaRPr lang="en-US" dirty="0"/>
          </a:p>
          <a:p>
            <a:pPr lvl="1"/>
            <a:r>
              <a:rPr lang="id-ID" dirty="0"/>
              <a:t>Model deskriptif </a:t>
            </a:r>
            <a:endParaRPr lang="en-US" dirty="0"/>
          </a:p>
          <a:p>
            <a:r>
              <a:rPr lang="id-ID" dirty="0"/>
              <a:t>Kelompok dan Tim dalam Bisnis Internasional </a:t>
            </a:r>
            <a:endParaRPr lang="en-US" dirty="0"/>
          </a:p>
          <a:p>
            <a:r>
              <a:rPr lang="id-ID" dirty="0"/>
              <a:t>Karakteristik Mature Tim </a:t>
            </a:r>
            <a:endParaRPr lang="en-US" dirty="0"/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 algn="just">
              <a:buFont typeface="Arial" pitchFamily="34" charset="0"/>
              <a:buChar char="•"/>
            </a:pPr>
            <a:endParaRPr lang="id-ID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Kepemimpinan dalam Bisnis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Autofit/>
          </a:bodyPr>
          <a:lstStyle/>
          <a:p>
            <a:pPr marL="624078" indent="-514350" algn="just">
              <a:buFont typeface="+mj-lt"/>
              <a:buAutoNum type="arabicParenR"/>
            </a:pPr>
            <a:r>
              <a:rPr lang="id-ID" sz="2000" dirty="0"/>
              <a:t>Perusahaan domestik: manajer harus memahami dan bersaing dengan serangkaian proses yang kompleks dan perilaku interpersonal. </a:t>
            </a:r>
            <a:endParaRPr lang="en-US" sz="2000" dirty="0"/>
          </a:p>
          <a:p>
            <a:pPr marL="624078" indent="-514350" algn="just">
              <a:buFont typeface="+mj-lt"/>
              <a:buAutoNum type="arabicParenR"/>
            </a:pPr>
            <a:r>
              <a:rPr lang="id-ID" sz="2000" dirty="0"/>
              <a:t>Perusahaan multikultural: manajer memiliki tantangan tambahan mengelola orang dengan beragam referensi dan perspektif. </a:t>
            </a:r>
            <a:r>
              <a:rPr lang="id-ID" sz="2000" dirty="0" smtClean="0"/>
              <a:t>Manajer </a:t>
            </a:r>
            <a:r>
              <a:rPr lang="id-ID" sz="2000" dirty="0"/>
              <a:t>internasional yang mengembangkan wawasan berurusan dengan orang-orang dari latar belakang budaya yang berbeda akan jauh lebih maju dari mereka yang tidak.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2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Dimensi-dimensi yang Mempengaruhi Perilaku dalam Bisnis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id-ID" sz="2000" i="1" dirty="0" smtClean="0"/>
              <a:t>Personality</a:t>
            </a:r>
            <a:r>
              <a:rPr lang="id-ID" sz="2000" dirty="0" smtClean="0"/>
              <a:t> (kepribadian) </a:t>
            </a:r>
            <a:r>
              <a:rPr lang="id-ID" sz="2000" dirty="0"/>
              <a:t>adalah serangkaian psikologis atribut yang relatif stabil yang membedakan satu orang dari yang lain. </a:t>
            </a:r>
            <a:endParaRPr lang="id-ID" sz="2000" dirty="0" smtClean="0"/>
          </a:p>
          <a:p>
            <a:pPr lvl="0" algn="just"/>
            <a:r>
              <a:rPr lang="id-ID" sz="2000" i="1" dirty="0" smtClean="0"/>
              <a:t>Self-efficacy</a:t>
            </a:r>
            <a:r>
              <a:rPr lang="id-ID" sz="2000" dirty="0"/>
              <a:t> (keyakinan diri) yaitu menunjukkan keyakinan seseorang tentang kemampuan untuk melakukan tugas. </a:t>
            </a:r>
            <a:endParaRPr lang="id-ID" sz="2000" dirty="0" smtClean="0"/>
          </a:p>
          <a:p>
            <a:pPr lvl="0" algn="just"/>
            <a:r>
              <a:rPr lang="id-ID" sz="2000" i="1" dirty="0" smtClean="0"/>
              <a:t>Authoritarianism</a:t>
            </a:r>
            <a:r>
              <a:rPr lang="id-ID" sz="2000" dirty="0" smtClean="0"/>
              <a:t> </a:t>
            </a:r>
            <a:r>
              <a:rPr lang="id-ID" sz="2000" dirty="0"/>
              <a:t>(autoritarian) yaitu percaya bahwa perbedaan kekuatan dan status sesuai dalam sistem-sistem hierarki sosial seperti organisasi bisnis. </a:t>
            </a:r>
            <a:endParaRPr lang="id-ID" sz="2000" dirty="0" smtClean="0"/>
          </a:p>
          <a:p>
            <a:pPr lvl="0" algn="just"/>
            <a:r>
              <a:rPr lang="en-US" sz="2000" i="1" dirty="0" smtClean="0"/>
              <a:t>Self-esteem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penghargaan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)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berharga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pantas</a:t>
            </a:r>
            <a:r>
              <a:rPr lang="en-US" sz="2000" dirty="0"/>
              <a:t>.</a:t>
            </a:r>
            <a:endParaRPr lang="id-ID" sz="2000" dirty="0"/>
          </a:p>
          <a:p>
            <a:pPr algn="just"/>
            <a:r>
              <a:rPr lang="en-US" sz="2000" i="1" dirty="0"/>
              <a:t>Leadership</a:t>
            </a:r>
            <a:r>
              <a:rPr lang="en-US" sz="2000" dirty="0"/>
              <a:t> (</a:t>
            </a:r>
            <a:r>
              <a:rPr lang="en-US" sz="2000" dirty="0" err="1"/>
              <a:t>kepemimpinan</a:t>
            </a:r>
            <a:r>
              <a:rPr lang="en-US" sz="2000" dirty="0"/>
              <a:t>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memotivasi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cita-cita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8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885</Words>
  <Application>Microsoft Office PowerPoint</Application>
  <PresentationFormat>On-screen Show (4:3)</PresentationFormat>
  <Paragraphs>192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Kepemimpinan &amp; Perilaku Kerja dalam  Bisnis Internasional</vt:lpstr>
      <vt:lpstr>Kepemimpinan dalam Bisnis Internasional</vt:lpstr>
      <vt:lpstr>Dimensi-dimensi yang Mempengaruhi Perilaku dalam Bisnis Internasional</vt:lpstr>
      <vt:lpstr>Ciri-ciri Kepribadian</vt:lpstr>
      <vt:lpstr>Ciri-ciri Kepribadian Lainnya</vt:lpstr>
      <vt:lpstr>Model-model Pengambilan Keputusan</vt:lpstr>
      <vt:lpstr>Model-model Pengambilan Keputusan</vt:lpstr>
      <vt:lpstr>Tahapan Model Normatif</vt:lpstr>
      <vt:lpstr>Kelompok dan Tim dalam  Bisnis Internasional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7</cp:revision>
  <dcterms:created xsi:type="dcterms:W3CDTF">2014-09-17T02:37:25Z</dcterms:created>
  <dcterms:modified xsi:type="dcterms:W3CDTF">2014-09-21T14:43:15Z</dcterms:modified>
</cp:coreProperties>
</file>